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78" r:id="rId3"/>
  </p:sldMasterIdLst>
  <p:notesMasterIdLst>
    <p:notesMasterId r:id="rId43"/>
  </p:notesMasterIdLst>
  <p:sldIdLst>
    <p:sldId id="258" r:id="rId4"/>
    <p:sldId id="267" r:id="rId5"/>
    <p:sldId id="313" r:id="rId6"/>
    <p:sldId id="394" r:id="rId7"/>
    <p:sldId id="353" r:id="rId8"/>
    <p:sldId id="354" r:id="rId9"/>
    <p:sldId id="355" r:id="rId10"/>
    <p:sldId id="357" r:id="rId11"/>
    <p:sldId id="358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544" r:id="rId21"/>
    <p:sldId id="277" r:id="rId22"/>
    <p:sldId id="543" r:id="rId23"/>
    <p:sldId id="545" r:id="rId24"/>
    <p:sldId id="546" r:id="rId25"/>
    <p:sldId id="547" r:id="rId26"/>
    <p:sldId id="548" r:id="rId27"/>
    <p:sldId id="549" r:id="rId28"/>
    <p:sldId id="429" r:id="rId29"/>
    <p:sldId id="393" r:id="rId30"/>
    <p:sldId id="422" r:id="rId31"/>
    <p:sldId id="431" r:id="rId32"/>
    <p:sldId id="414" r:id="rId33"/>
    <p:sldId id="416" r:id="rId34"/>
    <p:sldId id="432" r:id="rId35"/>
    <p:sldId id="542" r:id="rId36"/>
    <p:sldId id="418" r:id="rId37"/>
    <p:sldId id="772" r:id="rId38"/>
    <p:sldId id="395" r:id="rId39"/>
    <p:sldId id="563" r:id="rId40"/>
    <p:sldId id="770" r:id="rId41"/>
    <p:sldId id="77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5B4"/>
    <a:srgbClr val="CC00FF"/>
    <a:srgbClr val="FFFFFF"/>
    <a:srgbClr val="AACE99"/>
    <a:srgbClr val="ABCE9A"/>
    <a:srgbClr val="006600"/>
    <a:srgbClr val="E56D18"/>
    <a:srgbClr val="FAD99B"/>
    <a:srgbClr val="F8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2744" autoAdjust="0"/>
  </p:normalViewPr>
  <p:slideViewPr>
    <p:cSldViewPr snapToGrid="0" snapToObjects="1">
      <p:cViewPr varScale="1">
        <p:scale>
          <a:sx n="56" d="100"/>
          <a:sy n="56" d="100"/>
        </p:scale>
        <p:origin x="1028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22A02-4D0F-43F7-8578-2A486FE422A2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5B881-040F-416C-AB2E-B6E97E2AA2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56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7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Wx+b</a:t>
            </a:r>
            <a:r>
              <a:rPr lang="en-US" altLang="zh-CN" dirty="0"/>
              <a:t>&gt;0</a:t>
            </a:r>
            <a:r>
              <a:rPr lang="zh-CN" altLang="en-US" dirty="0"/>
              <a:t>，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同时放大缩小是不影响结果的，所以总能找到最小的，</a:t>
            </a:r>
            <a:r>
              <a:rPr lang="en-US" altLang="zh-CN" dirty="0" err="1"/>
              <a:t>wx+b</a:t>
            </a:r>
            <a:r>
              <a:rPr lang="en-US" altLang="zh-CN" dirty="0"/>
              <a:t>=k</a:t>
            </a:r>
            <a:r>
              <a:rPr lang="zh-CN" altLang="en-US" dirty="0"/>
              <a:t>等价</a:t>
            </a:r>
            <a:r>
              <a:rPr lang="en-US" altLang="zh-CN" dirty="0" err="1"/>
              <a:t>w’x+b</a:t>
            </a:r>
            <a:r>
              <a:rPr lang="en-US" altLang="zh-CN" dirty="0"/>
              <a:t>’=1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31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点到面的距离公式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5B881-040F-416C-AB2E-B6E97E2AA2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79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修改硬间隔称为软间隔</a:t>
            </a:r>
            <a:endParaRPr lang="en-US" altLang="zh-CN" dirty="0"/>
          </a:p>
          <a:p>
            <a:r>
              <a:rPr lang="zh-CN" altLang="en-US" dirty="0"/>
              <a:t>无法满足间隔大于等于</a:t>
            </a:r>
            <a:r>
              <a:rPr lang="en-US" altLang="zh-CN" dirty="0"/>
              <a:t>1</a:t>
            </a:r>
            <a:r>
              <a:rPr lang="zh-CN" altLang="en-US" dirty="0"/>
              <a:t>的约束条件</a:t>
            </a:r>
            <a:endParaRPr lang="en-US" altLang="zh-CN" dirty="0"/>
          </a:p>
          <a:p>
            <a:r>
              <a:rPr lang="zh-CN" altLang="en-US" dirty="0"/>
              <a:t>松弛变量 柯西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C8E83-7467-4844-86B0-1E72CB4E133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18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修改硬间隔称为软间隔</a:t>
            </a:r>
            <a:endParaRPr lang="en-US" altLang="zh-CN" dirty="0"/>
          </a:p>
          <a:p>
            <a:r>
              <a:rPr lang="zh-CN" altLang="en-US" dirty="0"/>
              <a:t>无法满足间隔大于等于</a:t>
            </a:r>
            <a:r>
              <a:rPr lang="en-US" altLang="zh-CN" dirty="0"/>
              <a:t>1</a:t>
            </a:r>
            <a:r>
              <a:rPr lang="zh-CN" altLang="en-US" dirty="0"/>
              <a:t>的约束条件</a:t>
            </a:r>
            <a:endParaRPr lang="en-US" altLang="zh-CN" dirty="0"/>
          </a:p>
          <a:p>
            <a:r>
              <a:rPr lang="zh-CN" altLang="en-US" dirty="0"/>
              <a:t>松弛变量 柯西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C8E83-7467-4844-86B0-1E72CB4E133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9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如要解决上述问题，解需要满足</a:t>
            </a:r>
            <a:r>
              <a:rPr lang="en-US" altLang="zh-CN" dirty="0"/>
              <a:t>KKT</a:t>
            </a:r>
            <a:r>
              <a:rPr lang="zh-CN" altLang="en-US" dirty="0"/>
              <a:t>条件</a:t>
            </a:r>
            <a:endParaRPr lang="en-US" altLang="zh-CN" dirty="0"/>
          </a:p>
          <a:p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满足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KKT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条件后极小化 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Lagrangian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即可得到在不等式约束条件下的可行解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56AA-C700-4657-9C47-03431E10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97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拉格朗日对偶性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56AA-C700-4657-9C47-03431E10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437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</a:t>
            </a:r>
            <a:r>
              <a:rPr lang="zh-CN" altLang="en-US" dirty="0"/>
              <a:t>不能全部等于</a:t>
            </a:r>
            <a:r>
              <a:rPr lang="en-US" altLang="zh-CN" dirty="0"/>
              <a:t>0</a:t>
            </a:r>
            <a:r>
              <a:rPr lang="zh-CN" altLang="en-US" dirty="0"/>
              <a:t>，否则</a:t>
            </a:r>
            <a:r>
              <a:rPr lang="en-US" altLang="zh-CN" dirty="0"/>
              <a:t>w=0</a:t>
            </a:r>
          </a:p>
          <a:p>
            <a:r>
              <a:rPr lang="zh-CN" altLang="en-US" dirty="0"/>
              <a:t>可见支持向量的重要性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56AA-C700-4657-9C47-03431E10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984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256AA-C700-4657-9C47-03431E103CD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1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6A6F-4B07-CB4D-81AF-4B57D711D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C3F50-BF1C-2D40-86FF-A3021CB35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4F4B-5E72-3344-B7FD-082C4A56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0C157-0E01-ED47-99A4-74BF511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0C63-F61D-6345-9434-2804D72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2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0EB8-6690-2B48-BE78-112D8BCF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804D9-0754-8048-8598-4A377A7E5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6634-6D6B-BE4E-9867-87B6600B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B9CE-9136-024F-B4C7-44EF30A3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31B8-C17C-2245-A652-D295ABD5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165C4-F7AB-E342-AF33-FF746C07C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98C96-3DB1-B74E-8205-91ADB14D9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4CD0D-B91A-1542-B346-0DB05C1E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CDA7-8112-D44A-9828-98279496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69BD3-63D8-0445-AA94-17FEF370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05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882BFB7-866D-4BF8-AB09-66EE0CC0C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0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62A22-93FC-47F5-9405-CF29BBB76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7EA8A4-34CA-446F-807D-975EA42B4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F865E-CA17-47E7-AC6F-2E70448F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B94F-1E00-4902-93B5-5C276F5FD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04A56-3718-4DA8-84BA-24F80B2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53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226A7-7AF2-4C1C-BF82-E5EB24FF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6210-B089-4C1D-B068-24CEAF94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1pPr>
            <a:lvl2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2pPr>
            <a:lvl3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3pPr>
            <a:lvl4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4pPr>
            <a:lvl5pPr>
              <a:lnSpc>
                <a:spcPct val="150000"/>
              </a:lnSpc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F7AAA-0FFF-47BD-817B-5C53CE41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6EA1C-636A-4772-A3D4-5341EEFE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E16D9-35D2-4BF2-9C6E-F4DA7D8F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5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34003-CB08-44F1-ACCE-2600BA21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FF597-BE10-482F-AFA6-5434E9D3F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E6C5F-C417-4C81-AE34-7C5C397EE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0B20D-55EF-47E2-A68B-AD444E8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ED7AA-0EF5-42A6-A9FF-7DAD9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74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70D0-5582-4565-8935-20B95226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8A4E4-F364-45E5-AC86-FC9E635F9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EBE8F-B429-4D08-B412-F9B295AD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3A619A-48DB-4F5A-AF20-837DD195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BC356A-D399-4D16-A007-63495226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09AFDD-04EA-4C2C-902A-69E1AE14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622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5A78C-9BBE-4DF6-ADCB-A1D00D11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704DE-3827-41B8-B162-8D067385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7E1E6-AEB3-4855-B8D6-DDC0B9D2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414CF8-820F-43C8-9A41-4394EFC52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B933EF-2481-447E-A3CF-A9C5ED1CD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C6BCE-E2B9-4D1B-8E8B-D11E50AC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9EB9A2-BA60-4760-9EEC-21056D1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0D255F-9E2E-4408-9072-FCBF1A62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420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AE646-A66D-447C-BD86-9E217E53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04B80-A1F3-41A4-910B-45FBCDB8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15A0EB-D4D8-4B43-AB62-BD419545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59E0A2-3868-4BC1-9F69-9C3ABBE8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3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F7CF45-9290-46FC-9BB6-3F9BF9F0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0186B4-7221-4D91-BD24-D33F03CB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4E7BE2-9003-40E7-9852-319D681D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52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64F6-7A34-1643-94B7-33BF6205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3539-D058-B945-913F-F198DDA2D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5948E-B2F5-734C-8F1F-DCA73617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B6B3B-F984-BD4E-B65F-59DC16AC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FBDFD-DCA4-0440-B7C6-AC476392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66FC6-A4E6-4C7B-89E9-20FF6DB5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39B80-DD84-49E5-A393-2ED87064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B15AF-8172-4F99-A80C-CD7D1335E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DCA43-A566-4921-A617-9C8D47E9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C340A-3473-436A-9C30-F2477A77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15CBD-A6B7-4891-A04E-752ADABB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76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C4909-9CA3-45AE-A989-E639415E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DD620A-17F1-4238-B6DB-A1C20CC91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9B654D-CF98-4E8F-AC29-C7A555F34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BA53E-3FC3-4BBE-BEB6-231E5AC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62D8D9-A0EB-4199-ABDA-946ABFA1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FBFF09-1F73-4A04-909B-67E01F8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98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99CC-DAAD-4B9A-9EB1-83B40F0D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5394F-94CD-44E8-82CC-E636BF22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95DB17-F944-4EFA-85E3-4CC6D31F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215384-5B68-497B-823F-0DCC7389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69A8-E0FF-4392-B831-86EB02D9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30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D94C66-EC1B-4E91-8FEA-3883782C4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47F7A-03B7-424E-92CA-CCB6B934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805BE-E743-49AD-AA83-24679E43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28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FEB91F-13DE-4A62-AE89-E2E196253360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BF7ED-D63C-4242-AC72-EE1FA2FD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3323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6E69C-F1F7-4F39-8725-D619C12F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3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3220C2-C0BB-479F-B8DF-3B20C6D33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6539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311695"/>
            <a:ext cx="10894768" cy="5221840"/>
          </a:xfrm>
        </p:spPr>
        <p:txBody>
          <a:bodyPr/>
          <a:lstStyle>
            <a:lvl1pPr>
              <a:buClr>
                <a:srgbClr val="0070C0"/>
              </a:buClr>
              <a:defRPr sz="2800" b="1" cap="none" baseline="0">
                <a:latin typeface="Times New Roman" panose="02020603050405020304" pitchFamily="18" charset="0"/>
              </a:defRPr>
            </a:lvl1pPr>
            <a:lvl2pPr>
              <a:defRPr sz="2400" cap="none" baseline="0">
                <a:latin typeface="Times New Roman" panose="02020603050405020304" pitchFamily="18" charset="0"/>
              </a:defRPr>
            </a:lvl2pPr>
            <a:lvl3pPr>
              <a:defRPr sz="2000" cap="none" baseline="0">
                <a:latin typeface="Times New Roman" panose="02020603050405020304" pitchFamily="18" charset="0"/>
              </a:defRPr>
            </a:lvl3pPr>
            <a:lvl4pPr>
              <a:defRPr sz="2000" cap="none" baseline="0">
                <a:latin typeface="Times New Roman" panose="02020603050405020304" pitchFamily="18" charset="0"/>
              </a:defRPr>
            </a:lvl4pPr>
            <a:lvl5pPr>
              <a:defRPr sz="2000" cap="none"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3486-D604-45AA-9A27-2F7463C1138D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CC2-E118-4802-8939-B4382FC01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013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5" y="369832"/>
            <a:ext cx="5773783" cy="601526"/>
          </a:xfrm>
        </p:spPr>
        <p:txBody>
          <a:bodyPr>
            <a:no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8" y="350058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6" y="350057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89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2FB5-D049-4C99-9286-5AEBB80BD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52" y="369832"/>
            <a:ext cx="5773783" cy="601526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71DA1A-104D-4E93-A1E5-3549FA2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A79D-55B0-4956-A651-8701391D0866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888C43-1CD1-43B4-9D30-0B121068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E44932-C943-4AFB-95D1-8B08D221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C94B-9A74-4D3D-B879-26A676C2FE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D925606-C695-484D-90C8-A8ADA56912E8}"/>
              </a:ext>
            </a:extLst>
          </p:cNvPr>
          <p:cNvSpPr/>
          <p:nvPr userDrawn="1"/>
        </p:nvSpPr>
        <p:spPr>
          <a:xfrm flipH="1">
            <a:off x="134647" y="350054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4267A51-E09C-488D-B3CF-F701496DC0D4}"/>
              </a:ext>
            </a:extLst>
          </p:cNvPr>
          <p:cNvSpPr/>
          <p:nvPr userDrawn="1"/>
        </p:nvSpPr>
        <p:spPr>
          <a:xfrm flipH="1">
            <a:off x="393895" y="350053"/>
            <a:ext cx="363485" cy="621305"/>
          </a:xfrm>
          <a:custGeom>
            <a:avLst/>
            <a:gdLst>
              <a:gd name="connsiteX0" fmla="*/ 597271 w 1017292"/>
              <a:gd name="connsiteY0" fmla="*/ 0 h 2389081"/>
              <a:gd name="connsiteX1" fmla="*/ 1017292 w 1017292"/>
              <a:gd name="connsiteY1" fmla="*/ 0 h 2389081"/>
              <a:gd name="connsiteX2" fmla="*/ 420021 w 1017292"/>
              <a:gd name="connsiteY2" fmla="*/ 1194541 h 2389081"/>
              <a:gd name="connsiteX3" fmla="*/ 1017292 w 1017292"/>
              <a:gd name="connsiteY3" fmla="*/ 2389081 h 2389081"/>
              <a:gd name="connsiteX4" fmla="*/ 597271 w 1017292"/>
              <a:gd name="connsiteY4" fmla="*/ 2389081 h 2389081"/>
              <a:gd name="connsiteX5" fmla="*/ 0 w 1017292"/>
              <a:gd name="connsiteY5" fmla="*/ 1194541 h 238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292" h="2389081">
                <a:moveTo>
                  <a:pt x="597271" y="0"/>
                </a:moveTo>
                <a:lnTo>
                  <a:pt x="1017292" y="0"/>
                </a:lnTo>
                <a:lnTo>
                  <a:pt x="420021" y="1194541"/>
                </a:lnTo>
                <a:lnTo>
                  <a:pt x="1017292" y="2389081"/>
                </a:lnTo>
                <a:lnTo>
                  <a:pt x="597271" y="2389081"/>
                </a:lnTo>
                <a:lnTo>
                  <a:pt x="0" y="119454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3290447-082F-467D-AAB7-1F5F90A6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52" y="1253331"/>
            <a:ext cx="88354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>
              <a:lnSpc>
                <a:spcPct val="150000"/>
              </a:lnSpc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2pPr>
            <a:lvl3pPr marL="11430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3pPr>
            <a:lvl4pPr marL="16002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4pPr>
            <a:lvl5pPr marL="2057400" indent="-228600">
              <a:lnSpc>
                <a:spcPct val="150000"/>
              </a:lnSpc>
              <a:buFont typeface="华文楷体" panose="02010600040101010101" pitchFamily="2" charset="-122"/>
              <a:buChar char="−"/>
              <a:defRPr b="1" baseline="0">
                <a:latin typeface="Times New Roman" panose="02020603050405020304" pitchFamily="18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2866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7889-7F4F-4468-9749-CDB7CA8FB84F}" type="datetime1">
              <a:rPr lang="zh-CN" altLang="en-US" smtClean="0"/>
              <a:pPr/>
              <a:t>2021/11/24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3290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0B601-5397-4551-A762-7F5F3BCCC0F9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369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1D89D-949D-4764-9E92-6A4C0240D476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2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9895-3CE0-FF4F-AA14-3C2CFCCA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441F-6DCB-DD41-85B2-71E72581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1637-C62F-AF4A-93D4-BF1B0D17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7B66B-4E6E-DF48-A59D-CA8B9B36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9A2A-D372-1646-853C-A77A5CAB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383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E235-6CB3-465C-B79D-2ED7CC3238A2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4288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9E6E-E8E9-4E10-B381-7A672952EE89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079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7422-9D7F-4A51-B3C7-4F59D04F0F49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9192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37CD-AE36-4315-98EF-9C53C5C4206E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0970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9B90F-2915-430D-A93A-745C87197AEF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627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B7C2-A9DF-4F31-AD39-FEB95D024397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832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AEEF-2762-45C6-B123-D04A8CE9603D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7178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F4548-D02D-4C05-86FF-41D48D9AAF9C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1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74BF-817D-BB4F-B5CB-5880EB7B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1E02-3FFA-5340-8403-78292972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4CFDB-19D4-DD48-A371-0C115805F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F1AD2-D52B-2346-8B32-61B4059A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96266-652E-6E41-873E-1DBE3D21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ECA4-3D3B-AD47-A4EC-C3070ED4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8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CB35-3572-904B-9E6B-39EFBEAB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3C0-6D6E-CA40-87F0-9BAAF46C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E8D2A-3882-7F4D-88CD-121D1195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2AF59-29D6-EB4C-8360-454DD3999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5B055-CACB-5741-9D25-D4DCED95B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5E6E2-C5AF-9940-8E47-D8EBB334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4D2DA-9AA4-0E46-92F7-770DD2B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0BF89-B9D5-1B49-957B-784BB07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3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C7B-4848-B540-9C76-7A599F01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178F1-16B9-E746-BBE7-BAC7DE8E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FEF38-1643-C042-80A6-C8F5E533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B572A-B44B-E64A-9A31-38F6F495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4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18BB7-46E5-0640-AB3B-524A01B9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FB13B-A9A1-8449-BF56-6171457D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6478-1090-0748-B571-53D9051A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6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430A-4EE1-1F42-86B5-E2D81076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4398-A5BF-A34F-9B3F-A6B0015F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84985-4E08-9241-B3B0-33D371812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306E8-3602-5941-867E-E69BD22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F6F5D-3734-254A-95BB-E0644393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E0DA-708B-8945-864D-A7366481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80F2-66B0-DE42-9E4C-6CE168A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790FA-2944-6446-BDD3-B6939029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9F2D4-2524-AD4A-B64A-AC47AB8AD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45A42-C7D7-2245-8CC2-99DF7C14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DDD3-E9BD-A244-A4B4-908F3E3C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9DC02-F817-5542-A277-078EACFD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4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01AF3-57EC-DD4F-9BC0-35BE42C5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15ED5-08B9-D14F-80D4-1E909FCF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605A3-6EE0-4643-8282-47EDF9FD4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A484-6411-D847-BAB5-017CF9BEFD10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083EF-8281-874A-BF7B-0B6DE6375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B784-4B34-FB4A-9314-7DDB325CB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2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CC170E-3227-494A-8D80-F16C2EC1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46" y="152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BB0DC-3CB5-4800-AB5B-9988C335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346" y="1478294"/>
            <a:ext cx="11661105" cy="478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1DD249-43D2-4AD9-AE5A-452D8F2C7875}"/>
              </a:ext>
            </a:extLst>
          </p:cNvPr>
          <p:cNvCxnSpPr>
            <a:cxnSpLocks/>
          </p:cNvCxnSpPr>
          <p:nvPr userDrawn="1"/>
        </p:nvCxnSpPr>
        <p:spPr>
          <a:xfrm>
            <a:off x="2499468" y="6495274"/>
            <a:ext cx="3339489" cy="0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CF7284FF-41CD-42FB-9119-306984356CDB}"/>
              </a:ext>
            </a:extLst>
          </p:cNvPr>
          <p:cNvGrpSpPr/>
          <p:nvPr userDrawn="1"/>
        </p:nvGrpSpPr>
        <p:grpSpPr>
          <a:xfrm>
            <a:off x="1887907" y="6176963"/>
            <a:ext cx="611561" cy="681037"/>
            <a:chOff x="1368698" y="1936681"/>
            <a:chExt cx="1289033" cy="1495215"/>
          </a:xfrm>
        </p:grpSpPr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ABC304A4-E6D4-415F-9B0B-B2CACBD0CF4A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0868384-98AB-4BDC-92E3-9AF4F947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DEE774-7843-4A12-8095-96EC866E3F19}"/>
              </a:ext>
            </a:extLst>
          </p:cNvPr>
          <p:cNvGrpSpPr/>
          <p:nvPr userDrawn="1"/>
        </p:nvGrpSpPr>
        <p:grpSpPr>
          <a:xfrm>
            <a:off x="5838957" y="6176963"/>
            <a:ext cx="611561" cy="681037"/>
            <a:chOff x="1368698" y="1936681"/>
            <a:chExt cx="1289033" cy="1495215"/>
          </a:xfrm>
        </p:grpSpPr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871D898-C8FE-4DCA-933A-E266D44C7FDD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A19B9F2-CC8F-49C7-961C-8BCCA02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90F3F1F-5336-4A3F-90E2-28B76B13CDE3}"/>
              </a:ext>
            </a:extLst>
          </p:cNvPr>
          <p:cNvGrpSpPr/>
          <p:nvPr userDrawn="1"/>
        </p:nvGrpSpPr>
        <p:grpSpPr>
          <a:xfrm>
            <a:off x="9799653" y="6176963"/>
            <a:ext cx="611561" cy="681037"/>
            <a:chOff x="1368698" y="1936681"/>
            <a:chExt cx="1289033" cy="1495215"/>
          </a:xfrm>
        </p:grpSpPr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8D6AEB67-72C4-4D63-BB24-87E69D715F1E}"/>
                </a:ext>
              </a:extLst>
            </p:cNvPr>
            <p:cNvSpPr/>
            <p:nvPr/>
          </p:nvSpPr>
          <p:spPr>
            <a:xfrm rot="16200000">
              <a:off x="1265607" y="2039772"/>
              <a:ext cx="1495215" cy="1289033"/>
            </a:xfrm>
            <a:prstGeom prst="hexagon">
              <a:avLst/>
            </a:prstGeom>
            <a:solidFill>
              <a:srgbClr val="F3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4C2005-123C-485C-89E4-DC7DDA99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920" y="2338619"/>
              <a:ext cx="701771" cy="661593"/>
            </a:xfrm>
            <a:prstGeom prst="rect">
              <a:avLst/>
            </a:prstGeom>
          </p:spPr>
        </p:pic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3E71798-66E4-4329-B482-3D9AD4ED29D5}"/>
              </a:ext>
            </a:extLst>
          </p:cNvPr>
          <p:cNvCxnSpPr>
            <a:cxnSpLocks/>
          </p:cNvCxnSpPr>
          <p:nvPr userDrawn="1"/>
        </p:nvCxnSpPr>
        <p:spPr>
          <a:xfrm>
            <a:off x="6450518" y="6495274"/>
            <a:ext cx="3349135" cy="22207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843D70-602D-45C9-93AC-B0D8721C8A42}"/>
              </a:ext>
            </a:extLst>
          </p:cNvPr>
          <p:cNvCxnSpPr>
            <a:cxnSpLocks/>
          </p:cNvCxnSpPr>
          <p:nvPr userDrawn="1"/>
        </p:nvCxnSpPr>
        <p:spPr>
          <a:xfrm>
            <a:off x="5061" y="6495274"/>
            <a:ext cx="1882846" cy="14466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111DD03-AE6E-4E4D-8DBA-88F15700C95A}"/>
              </a:ext>
            </a:extLst>
          </p:cNvPr>
          <p:cNvCxnSpPr>
            <a:cxnSpLocks/>
          </p:cNvCxnSpPr>
          <p:nvPr userDrawn="1"/>
        </p:nvCxnSpPr>
        <p:spPr>
          <a:xfrm>
            <a:off x="10411214" y="6495274"/>
            <a:ext cx="1780786" cy="6773"/>
          </a:xfrm>
          <a:prstGeom prst="line">
            <a:avLst/>
          </a:prstGeom>
          <a:ln w="19050">
            <a:solidFill>
              <a:srgbClr val="EFA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6679D5B-48ED-4981-BC3D-586E46B4D7B0}"/>
              </a:ext>
            </a:extLst>
          </p:cNvPr>
          <p:cNvSpPr/>
          <p:nvPr userDrawn="1"/>
        </p:nvSpPr>
        <p:spPr>
          <a:xfrm>
            <a:off x="0" y="-15208"/>
            <a:ext cx="12192000" cy="363468"/>
          </a:xfrm>
          <a:prstGeom prst="rect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五边形 11">
            <a:extLst>
              <a:ext uri="{FF2B5EF4-FFF2-40B4-BE49-F238E27FC236}">
                <a16:creationId xmlns:a16="http://schemas.microsoft.com/office/drawing/2014/main" id="{C5163876-EBE3-48E2-832C-AD96F0722EE1}"/>
              </a:ext>
            </a:extLst>
          </p:cNvPr>
          <p:cNvSpPr/>
          <p:nvPr/>
        </p:nvSpPr>
        <p:spPr>
          <a:xfrm rot="5400000">
            <a:off x="10745899" y="276523"/>
            <a:ext cx="1672589" cy="1219614"/>
          </a:xfrm>
          <a:prstGeom prst="homePlate">
            <a:avLst/>
          </a:prstGeom>
          <a:solidFill>
            <a:srgbClr val="F3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D5F7E21-9717-4C13-B349-99F6FCB9071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50" y="146530"/>
            <a:ext cx="1080086" cy="10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华文仿宋" panose="02010600040101010101" pitchFamily="2" charset="-122"/>
          <a:ea typeface="华文仿宋" panose="0201060004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74F86-9ECE-487E-870F-62CFE95345CB}" type="datetime1">
              <a:rPr lang="zh-CN" altLang="en-US" smtClean="0"/>
              <a:pPr/>
              <a:t>2021/11/24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6A48D-B8D4-430A-AE1C-E921A6F75A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38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95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12" Type="http://schemas.openxmlformats.org/officeDocument/2006/relationships/image" Target="../media/image94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8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8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8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8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谢昊\_DSC8429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8" b="335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B715AD-F1CD-4D20-A340-8C252EAE3A96}"/>
              </a:ext>
            </a:extLst>
          </p:cNvPr>
          <p:cNvSpPr/>
          <p:nvPr/>
        </p:nvSpPr>
        <p:spPr>
          <a:xfrm>
            <a:off x="3926116" y="1161595"/>
            <a:ext cx="4339771" cy="43113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371"/>
            <a:endParaRPr lang="zh-CN" altLang="en-US" sz="1793">
              <a:solidFill>
                <a:prstClr val="white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BA138A1D-D6C6-4376-9E4B-73ABF6EE817B}"/>
              </a:ext>
            </a:extLst>
          </p:cNvPr>
          <p:cNvSpPr txBox="1"/>
          <p:nvPr/>
        </p:nvSpPr>
        <p:spPr>
          <a:xfrm>
            <a:off x="5167863" y="1842561"/>
            <a:ext cx="1762770" cy="1630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5371"/>
            <a:r>
              <a:rPr lang="en-US" altLang="zh-CN" sz="10623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0623" dirty="0">
              <a:solidFill>
                <a:prstClr val="black"/>
              </a:solidFill>
              <a:latin typeface="方正粗宋简体" panose="03000509000000000000" pitchFamily="65" charset="-122"/>
              <a:ea typeface="方正粗宋简体" panose="03000509000000000000" pitchFamily="65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A269008-4915-4435-8203-FBA0BA0ED904}"/>
              </a:ext>
            </a:extLst>
          </p:cNvPr>
          <p:cNvSpPr txBox="1"/>
          <p:nvPr/>
        </p:nvSpPr>
        <p:spPr>
          <a:xfrm>
            <a:off x="4725272" y="3417219"/>
            <a:ext cx="2741456" cy="705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5371"/>
            <a:r>
              <a:rPr lang="zh-CN" altLang="en-US" sz="3984" b="1" dirty="0">
                <a:solidFill>
                  <a:prstClr val="black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Microsoft JhengHei Light" panose="020B0304030504040204" pitchFamily="34" charset="-122"/>
              </a:rPr>
              <a:t>支持向量机</a:t>
            </a:r>
          </a:p>
        </p:txBody>
      </p:sp>
      <p:pic>
        <p:nvPicPr>
          <p:cNvPr id="3077" name="Picture 5" descr="C:\Users\ADMINI~1\AppData\Local\Temp\360zip$Temp\360$4\标志_红色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3" y="3882237"/>
            <a:ext cx="650395" cy="6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3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build="allAtOnce"/>
      <p:bldP spid="21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DEE-939E-4B55-8F29-2EFDB5C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支持向量机是</a:t>
                </a:r>
                <a:r>
                  <a:rPr lang="en-US" altLang="zh-CN" dirty="0"/>
                  <a:t>90</a:t>
                </a:r>
                <a:r>
                  <a:rPr lang="zh-CN" altLang="en-US" dirty="0"/>
                  <a:t>年代中期发展起来的基于统计学习理论的一种机器学习方法，通过寻求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结构化风险最小</a:t>
                </a:r>
                <a:r>
                  <a:rPr lang="zh-CN" altLang="en-US" dirty="0"/>
                  <a:t>来提高学习机的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泛化能力</a:t>
                </a:r>
                <a:r>
                  <a:rPr lang="zh-CN" altLang="en-US" dirty="0"/>
                  <a:t>，从而达到在统计样本量比较少的情况下，亦能获得良好统计规律的目的</a:t>
                </a:r>
                <a:endParaRPr lang="en-US" altLang="zh-CN" dirty="0"/>
              </a:p>
              <a:p>
                <a:r>
                  <a:rPr lang="zh-CN" altLang="en-US" b="1" dirty="0"/>
                  <a:t>二分类的模型</a:t>
                </a:r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1" dirty="0"/>
              </a:p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基本模型</a:t>
                </a:r>
                <a:r>
                  <a:rPr lang="zh-CN" altLang="en-US" dirty="0"/>
                  <a:t>：在特征空间上的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间隔最大</a:t>
                </a:r>
                <a:r>
                  <a:rPr lang="zh-CN" altLang="en-US" dirty="0"/>
                  <a:t>的线性分类器，即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的学习策略便是间隔最大化，最终转化为一个凸二次规划问题的求解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r="-3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5120-D595-492A-AE86-EA919CE0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83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DEE-939E-4B55-8F29-2EFDB5C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E9FA0-EA49-439E-99F1-8FAEE2A3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5120-D595-492A-AE86-EA919CE0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39415A-961F-4E30-AFD3-40E069E0636D}"/>
              </a:ext>
            </a:extLst>
          </p:cNvPr>
          <p:cNvSpPr/>
          <p:nvPr/>
        </p:nvSpPr>
        <p:spPr>
          <a:xfrm>
            <a:off x="3467567" y="2133255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B9549C7-F739-4211-8DF3-89529B43C5BC}"/>
              </a:ext>
            </a:extLst>
          </p:cNvPr>
          <p:cNvCxnSpPr>
            <a:cxnSpLocks/>
          </p:cNvCxnSpPr>
          <p:nvPr/>
        </p:nvCxnSpPr>
        <p:spPr>
          <a:xfrm>
            <a:off x="3467567" y="3345829"/>
            <a:ext cx="4343400" cy="13318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6E145068-8256-4D64-86CC-BBB634FD7B70}"/>
              </a:ext>
            </a:extLst>
          </p:cNvPr>
          <p:cNvSpPr/>
          <p:nvPr/>
        </p:nvSpPr>
        <p:spPr>
          <a:xfrm>
            <a:off x="6429428" y="2322099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5CA2743-ECDD-44A5-B9C0-E4A381F5B8E2}"/>
              </a:ext>
            </a:extLst>
          </p:cNvPr>
          <p:cNvSpPr/>
          <p:nvPr/>
        </p:nvSpPr>
        <p:spPr>
          <a:xfrm>
            <a:off x="7257689" y="302777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E63230B-E73E-45E4-B248-3C5719246C7A}"/>
              </a:ext>
            </a:extLst>
          </p:cNvPr>
          <p:cNvSpPr/>
          <p:nvPr/>
        </p:nvSpPr>
        <p:spPr>
          <a:xfrm>
            <a:off x="5687306" y="2561660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F184934-FEFB-462B-BBF2-2932077BB79E}"/>
              </a:ext>
            </a:extLst>
          </p:cNvPr>
          <p:cNvSpPr/>
          <p:nvPr/>
        </p:nvSpPr>
        <p:spPr>
          <a:xfrm>
            <a:off x="6285310" y="302777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0E1234B-B0C0-4091-9723-CB0E7A816B71}"/>
              </a:ext>
            </a:extLst>
          </p:cNvPr>
          <p:cNvSpPr/>
          <p:nvPr/>
        </p:nvSpPr>
        <p:spPr>
          <a:xfrm>
            <a:off x="6093154" y="3733455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A73A37-0932-41CA-8754-0A5C56989AD9}"/>
              </a:ext>
            </a:extLst>
          </p:cNvPr>
          <p:cNvSpPr/>
          <p:nvPr/>
        </p:nvSpPr>
        <p:spPr>
          <a:xfrm>
            <a:off x="7103632" y="4001811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924114-5067-4DFF-AF19-E58D35B84DC5}"/>
              </a:ext>
            </a:extLst>
          </p:cNvPr>
          <p:cNvSpPr/>
          <p:nvPr/>
        </p:nvSpPr>
        <p:spPr>
          <a:xfrm>
            <a:off x="3915008" y="3726292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5581C8-1245-45F0-9464-19C71D54CC5F}"/>
              </a:ext>
            </a:extLst>
          </p:cNvPr>
          <p:cNvSpPr/>
          <p:nvPr/>
        </p:nvSpPr>
        <p:spPr>
          <a:xfrm>
            <a:off x="5163197" y="4160837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18408C-9AA7-441A-BD88-DF7D73DFE66C}"/>
              </a:ext>
            </a:extLst>
          </p:cNvPr>
          <p:cNvSpPr/>
          <p:nvPr/>
        </p:nvSpPr>
        <p:spPr>
          <a:xfrm>
            <a:off x="3646831" y="4677673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502526-BE58-4F86-A7E2-33E34A3D23A0}"/>
              </a:ext>
            </a:extLst>
          </p:cNvPr>
          <p:cNvSpPr/>
          <p:nvPr/>
        </p:nvSpPr>
        <p:spPr>
          <a:xfrm>
            <a:off x="4143789" y="4319861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44488A-44D9-4728-BA66-EAD695E54399}"/>
              </a:ext>
            </a:extLst>
          </p:cNvPr>
          <p:cNvSpPr/>
          <p:nvPr/>
        </p:nvSpPr>
        <p:spPr>
          <a:xfrm>
            <a:off x="4362450" y="5333511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7F694E-A75F-4E84-932C-58116D129AC9}"/>
              </a:ext>
            </a:extLst>
          </p:cNvPr>
          <p:cNvSpPr/>
          <p:nvPr/>
        </p:nvSpPr>
        <p:spPr>
          <a:xfrm>
            <a:off x="5687306" y="5333511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5BE94C5-C908-4A92-8DFA-4CC1FBEFE144}"/>
              </a:ext>
            </a:extLst>
          </p:cNvPr>
          <p:cNvCxnSpPr/>
          <p:nvPr/>
        </p:nvCxnSpPr>
        <p:spPr>
          <a:xfrm>
            <a:off x="3467567" y="2133255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953D070-7685-4DDC-90CF-C961EC575798}"/>
              </a:ext>
            </a:extLst>
          </p:cNvPr>
          <p:cNvCxnSpPr>
            <a:cxnSpLocks/>
          </p:cNvCxnSpPr>
          <p:nvPr/>
        </p:nvCxnSpPr>
        <p:spPr>
          <a:xfrm>
            <a:off x="4041082" y="2133255"/>
            <a:ext cx="3769885" cy="335942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6A45EEB-C97A-4185-ADF4-E4CB08CB02EC}"/>
              </a:ext>
            </a:extLst>
          </p:cNvPr>
          <p:cNvCxnSpPr>
            <a:cxnSpLocks/>
          </p:cNvCxnSpPr>
          <p:nvPr/>
        </p:nvCxnSpPr>
        <p:spPr>
          <a:xfrm>
            <a:off x="3457628" y="2481125"/>
            <a:ext cx="3910599" cy="3389243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CB1E31C-68CE-481C-A938-839A01452F0A}"/>
              </a:ext>
            </a:extLst>
          </p:cNvPr>
          <p:cNvCxnSpPr>
            <a:cxnSpLocks/>
          </p:cNvCxnSpPr>
          <p:nvPr/>
        </p:nvCxnSpPr>
        <p:spPr>
          <a:xfrm>
            <a:off x="3467567" y="3210786"/>
            <a:ext cx="4343400" cy="1342060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5A53FAE-8241-4964-86CF-E7AA6044884F}"/>
              </a:ext>
            </a:extLst>
          </p:cNvPr>
          <p:cNvCxnSpPr>
            <a:cxnSpLocks/>
          </p:cNvCxnSpPr>
          <p:nvPr/>
        </p:nvCxnSpPr>
        <p:spPr>
          <a:xfrm>
            <a:off x="3470880" y="3495183"/>
            <a:ext cx="4340087" cy="1317533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对话气泡: 矩形 23">
            <a:extLst>
              <a:ext uri="{FF2B5EF4-FFF2-40B4-BE49-F238E27FC236}">
                <a16:creationId xmlns:a16="http://schemas.microsoft.com/office/drawing/2014/main" id="{C0C8058A-4113-44AE-85EE-0C7D0CF4B222}"/>
              </a:ext>
            </a:extLst>
          </p:cNvPr>
          <p:cNvSpPr/>
          <p:nvPr/>
        </p:nvSpPr>
        <p:spPr>
          <a:xfrm>
            <a:off x="1559790" y="1646238"/>
            <a:ext cx="856849" cy="834887"/>
          </a:xfrm>
          <a:prstGeom prst="wedgeRectCallout">
            <a:avLst>
              <a:gd name="adj1" fmla="val 268270"/>
              <a:gd name="adj2" fmla="val 625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间隔</a:t>
            </a:r>
          </a:p>
        </p:txBody>
      </p:sp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BA41EB3A-BFA3-4C7A-B3B1-D1B3FE75E771}"/>
              </a:ext>
            </a:extLst>
          </p:cNvPr>
          <p:cNvSpPr/>
          <p:nvPr/>
        </p:nvSpPr>
        <p:spPr>
          <a:xfrm>
            <a:off x="838201" y="2873885"/>
            <a:ext cx="916145" cy="756083"/>
          </a:xfrm>
          <a:prstGeom prst="wedgeRectCallout">
            <a:avLst>
              <a:gd name="adj1" fmla="val 267617"/>
              <a:gd name="adj2" fmla="val -625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间隔</a:t>
            </a:r>
          </a:p>
        </p:txBody>
      </p:sp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10941FD5-53A5-470E-A9A6-3896C59BD9A8}"/>
              </a:ext>
            </a:extLst>
          </p:cNvPr>
          <p:cNvSpPr/>
          <p:nvPr/>
        </p:nvSpPr>
        <p:spPr>
          <a:xfrm>
            <a:off x="838200" y="2873884"/>
            <a:ext cx="916145" cy="756083"/>
          </a:xfrm>
          <a:prstGeom prst="wedgeRectCallout">
            <a:avLst>
              <a:gd name="adj1" fmla="val 406900"/>
              <a:gd name="adj2" fmla="val -3060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间隔边界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EEF0208-979B-492F-89FF-E0E5398B2E39}"/>
                  </a:ext>
                </a:extLst>
              </p:cNvPr>
              <p:cNvSpPr/>
              <p:nvPr/>
            </p:nvSpPr>
            <p:spPr>
              <a:xfrm>
                <a:off x="3983357" y="2174041"/>
                <a:ext cx="1506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EEF0208-979B-492F-89FF-E0E5398B2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357" y="2174041"/>
                <a:ext cx="1506374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A2C0EF0-B1E5-4D3D-BD7F-17DB70C9E32A}"/>
                  </a:ext>
                </a:extLst>
              </p:cNvPr>
              <p:cNvSpPr/>
              <p:nvPr/>
            </p:nvSpPr>
            <p:spPr>
              <a:xfrm>
                <a:off x="5825238" y="5509754"/>
                <a:ext cx="1583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=−1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A2C0EF0-B1E5-4D3D-BD7F-17DB70C9E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238" y="5509754"/>
                <a:ext cx="1583319" cy="369332"/>
              </a:xfrm>
              <a:prstGeom prst="rect">
                <a:avLst/>
              </a:prstGeom>
              <a:blipFill>
                <a:blip r:embed="rId4"/>
                <a:stretch>
                  <a:fillRect r="-772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192C41E-2D90-49D0-A73D-E387C47B6157}"/>
                  </a:ext>
                </a:extLst>
              </p:cNvPr>
              <p:cNvSpPr/>
              <p:nvPr/>
            </p:nvSpPr>
            <p:spPr>
              <a:xfrm>
                <a:off x="6862155" y="2390877"/>
                <a:ext cx="87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192C41E-2D90-49D0-A73D-E387C47B6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155" y="2390877"/>
                <a:ext cx="8742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6F4E9A6-3CA5-442A-8CA2-9F511E6D658F}"/>
                  </a:ext>
                </a:extLst>
              </p:cNvPr>
              <p:cNvSpPr/>
              <p:nvPr/>
            </p:nvSpPr>
            <p:spPr>
              <a:xfrm>
                <a:off x="4507580" y="4689226"/>
                <a:ext cx="1047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6F4E9A6-3CA5-442A-8CA2-9F511E6D6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580" y="4689226"/>
                <a:ext cx="104740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E474494-71B3-43C2-89B3-6CE43CB5DA7C}"/>
                  </a:ext>
                </a:extLst>
              </p:cNvPr>
              <p:cNvSpPr/>
              <p:nvPr/>
            </p:nvSpPr>
            <p:spPr>
              <a:xfrm>
                <a:off x="7899497" y="5712659"/>
                <a:ext cx="1496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2E474494-71B3-43C2-89B3-6CE43CB5D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497" y="5712659"/>
                <a:ext cx="149675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对话气泡: 矩形 31">
            <a:extLst>
              <a:ext uri="{FF2B5EF4-FFF2-40B4-BE49-F238E27FC236}">
                <a16:creationId xmlns:a16="http://schemas.microsoft.com/office/drawing/2014/main" id="{910A8C22-DADA-483B-8AC4-EE09A187B5BA}"/>
              </a:ext>
            </a:extLst>
          </p:cNvPr>
          <p:cNvSpPr/>
          <p:nvPr/>
        </p:nvSpPr>
        <p:spPr>
          <a:xfrm>
            <a:off x="8961232" y="3764709"/>
            <a:ext cx="1660904" cy="834887"/>
          </a:xfrm>
          <a:prstGeom prst="wedgeRectCallout">
            <a:avLst>
              <a:gd name="adj1" fmla="val -156818"/>
              <a:gd name="adj2" fmla="val 1254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超平面</a:t>
            </a:r>
          </a:p>
        </p:txBody>
      </p:sp>
      <p:sp>
        <p:nvSpPr>
          <p:cNvPr id="33" name="对话气泡: 矩形 32">
            <a:extLst>
              <a:ext uri="{FF2B5EF4-FFF2-40B4-BE49-F238E27FC236}">
                <a16:creationId xmlns:a16="http://schemas.microsoft.com/office/drawing/2014/main" id="{05E9CF23-3A30-4482-8F35-1C6473E0F4BB}"/>
              </a:ext>
            </a:extLst>
          </p:cNvPr>
          <p:cNvSpPr/>
          <p:nvPr/>
        </p:nvSpPr>
        <p:spPr>
          <a:xfrm>
            <a:off x="9125887" y="2234202"/>
            <a:ext cx="1660904" cy="834887"/>
          </a:xfrm>
          <a:prstGeom prst="wedgeRectCallout">
            <a:avLst>
              <a:gd name="adj1" fmla="val -218754"/>
              <a:gd name="adj2" fmla="val 14738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支持向量</a:t>
            </a:r>
          </a:p>
        </p:txBody>
      </p:sp>
    </p:spTree>
    <p:extLst>
      <p:ext uri="{BB962C8B-B14F-4D97-AF65-F5344CB8AC3E}">
        <p14:creationId xmlns:p14="http://schemas.microsoft.com/office/powerpoint/2010/main" val="12334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DEE-939E-4B55-8F29-2EFDB5C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几何间隔</a:t>
                </a:r>
                <a:r>
                  <a:rPr lang="zh-CN" altLang="en-US" dirty="0"/>
                  <a:t>：对于给定的训练集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和超平面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，定义超平面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关于样本点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的几何间隔为：</a:t>
                </a: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定义超平面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关于训练集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的几何间隔为超平面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关于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中所有样本点的几何间隔之最小值，即：</a:t>
                </a: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=1,2,⋯,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86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5120-D595-492A-AE86-EA919CE0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5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DEE-939E-4B55-8F29-2EFDB5C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5120-D595-492A-AE86-EA919CE0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3A9064-38ED-4BE8-9982-9DBE0748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62" y="2022970"/>
            <a:ext cx="5944115" cy="3956647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21FD695F-EE42-4C12-B72E-8E32C6E65CB0}"/>
              </a:ext>
            </a:extLst>
          </p:cNvPr>
          <p:cNvSpPr/>
          <p:nvPr/>
        </p:nvSpPr>
        <p:spPr>
          <a:xfrm rot="2547295">
            <a:off x="4588380" y="2676406"/>
            <a:ext cx="251731" cy="654531"/>
          </a:xfrm>
          <a:prstGeom prst="rightBrace">
            <a:avLst>
              <a:gd name="adj1" fmla="val 19740"/>
              <a:gd name="adj2" fmla="val 49982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1BA767CE-2C29-47A0-9B36-170EE441D7C7}"/>
              </a:ext>
            </a:extLst>
          </p:cNvPr>
          <p:cNvSpPr/>
          <p:nvPr/>
        </p:nvSpPr>
        <p:spPr>
          <a:xfrm rot="806675">
            <a:off x="4518581" y="3437094"/>
            <a:ext cx="102734" cy="280994"/>
          </a:xfrm>
          <a:prstGeom prst="rightBrace">
            <a:avLst>
              <a:gd name="adj1" fmla="val 19740"/>
              <a:gd name="adj2" fmla="val 49982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639F43E-C51F-4FAF-8539-3188CB6CA2EF}"/>
              </a:ext>
            </a:extLst>
          </p:cNvPr>
          <p:cNvSpPr/>
          <p:nvPr/>
        </p:nvSpPr>
        <p:spPr>
          <a:xfrm>
            <a:off x="5928360" y="3429000"/>
            <a:ext cx="693420" cy="65284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EC251C7-A1D8-49BB-8D24-B2F2A223EEEA}"/>
              </a:ext>
            </a:extLst>
          </p:cNvPr>
          <p:cNvSpPr/>
          <p:nvPr/>
        </p:nvSpPr>
        <p:spPr>
          <a:xfrm>
            <a:off x="4943757" y="3825240"/>
            <a:ext cx="693420" cy="65284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1B901F-166D-4D08-8A73-362D81038400}"/>
              </a:ext>
            </a:extLst>
          </p:cNvPr>
          <p:cNvSpPr txBox="1"/>
          <p:nvPr/>
        </p:nvSpPr>
        <p:spPr>
          <a:xfrm>
            <a:off x="4784049" y="3003671"/>
            <a:ext cx="48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E68A52-2974-4593-90A1-E7C0F434593C}"/>
              </a:ext>
            </a:extLst>
          </p:cNvPr>
          <p:cNvSpPr txBox="1"/>
          <p:nvPr/>
        </p:nvSpPr>
        <p:spPr>
          <a:xfrm>
            <a:off x="4640167" y="3452882"/>
            <a:ext cx="48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277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DEE-939E-4B55-8F29-2EFDB5C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线性可分支持向量机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5120-D595-492A-AE86-EA919CE0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A876EE1-8342-4DF4-B381-FF49B4B57C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1661105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间隔最大化</a:t>
                </a:r>
                <a:r>
                  <a:rPr lang="zh-CN" altLang="en-US" dirty="0"/>
                  <a:t>：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硬间隔最大化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b="1" dirty="0"/>
                  <a:t>以</a:t>
                </a:r>
                <a:r>
                  <a:rPr lang="zh-CN" altLang="en-US" b="1" dirty="0">
                    <a:solidFill>
                      <a:srgbClr val="0085B4"/>
                    </a:solidFill>
                  </a:rPr>
                  <a:t>充分大的确信度</a:t>
                </a:r>
                <a:r>
                  <a:rPr lang="zh-CN" altLang="en-US" b="1" dirty="0"/>
                  <a:t>对训练数据进行分类</a:t>
                </a:r>
                <a:endParaRPr lang="en-US" altLang="zh-CN" b="1" dirty="0"/>
              </a:p>
              <a:p>
                <a:pPr lvl="1"/>
                <a:r>
                  <a:rPr lang="zh-CN" altLang="en-US" b="1" dirty="0">
                    <a:solidFill>
                      <a:srgbClr val="0085B4"/>
                    </a:solidFill>
                  </a:rPr>
                  <a:t>泛化能力强</a:t>
                </a:r>
                <a:r>
                  <a:rPr lang="zh-CN" altLang="en-US" b="1" dirty="0"/>
                  <a:t>；对新实例有很好的预测性</a:t>
                </a:r>
                <a:endParaRPr lang="en-US" altLang="zh-CN" b="1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b="1" dirty="0"/>
                  <a:t>;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b="1" dirty="0"/>
                  <a:t>两式子相减：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b="1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等价于：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b="1" dirty="0"/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A876EE1-8342-4DF4-B381-FF49B4B5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1661105" cy="5032375"/>
              </a:xfrm>
              <a:prstGeom prst="rect">
                <a:avLst/>
              </a:prstGeom>
              <a:blipFill>
                <a:blip r:embed="rId2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DA0F0E9E-CAE3-4B03-B43B-C0542508379B}"/>
              </a:ext>
            </a:extLst>
          </p:cNvPr>
          <p:cNvSpPr/>
          <p:nvPr/>
        </p:nvSpPr>
        <p:spPr>
          <a:xfrm>
            <a:off x="7578183" y="1132522"/>
            <a:ext cx="4343400" cy="37371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9CBFA4A-5EE7-4314-A659-A12962A0E6E4}"/>
              </a:ext>
            </a:extLst>
          </p:cNvPr>
          <p:cNvSpPr/>
          <p:nvPr/>
        </p:nvSpPr>
        <p:spPr>
          <a:xfrm>
            <a:off x="10540044" y="1321366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B1FFFCC-2533-4F83-8002-C0F0CD020D6D}"/>
              </a:ext>
            </a:extLst>
          </p:cNvPr>
          <p:cNvSpPr/>
          <p:nvPr/>
        </p:nvSpPr>
        <p:spPr>
          <a:xfrm>
            <a:off x="11368305" y="202704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0A32598-30D2-48A6-AE6E-1F97F12330F0}"/>
              </a:ext>
            </a:extLst>
          </p:cNvPr>
          <p:cNvSpPr/>
          <p:nvPr/>
        </p:nvSpPr>
        <p:spPr>
          <a:xfrm>
            <a:off x="9797922" y="1560927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B28AAE8-370C-49CC-80F2-0792A1280C8D}"/>
              </a:ext>
            </a:extLst>
          </p:cNvPr>
          <p:cNvSpPr/>
          <p:nvPr/>
        </p:nvSpPr>
        <p:spPr>
          <a:xfrm>
            <a:off x="10395926" y="2027044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58A285-3A99-4E6D-9B8E-20C545EF45A7}"/>
              </a:ext>
            </a:extLst>
          </p:cNvPr>
          <p:cNvSpPr/>
          <p:nvPr/>
        </p:nvSpPr>
        <p:spPr>
          <a:xfrm>
            <a:off x="10203770" y="2732722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CA2238E-BDC3-4AA0-BC4E-75D699D828D6}"/>
              </a:ext>
            </a:extLst>
          </p:cNvPr>
          <p:cNvSpPr/>
          <p:nvPr/>
        </p:nvSpPr>
        <p:spPr>
          <a:xfrm>
            <a:off x="11214248" y="3001078"/>
            <a:ext cx="308113" cy="3180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595FC7-7B9D-44A0-8BCB-31DCBAA8C771}"/>
              </a:ext>
            </a:extLst>
          </p:cNvPr>
          <p:cNvSpPr/>
          <p:nvPr/>
        </p:nvSpPr>
        <p:spPr>
          <a:xfrm>
            <a:off x="8025624" y="2725559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EB78FA-AC03-471E-989A-F498FF5C2F89}"/>
              </a:ext>
            </a:extLst>
          </p:cNvPr>
          <p:cNvSpPr/>
          <p:nvPr/>
        </p:nvSpPr>
        <p:spPr>
          <a:xfrm>
            <a:off x="9273813" y="3160104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07BB9E-9C0D-4BA4-98F8-41BCB6B983F9}"/>
              </a:ext>
            </a:extLst>
          </p:cNvPr>
          <p:cNvSpPr/>
          <p:nvPr/>
        </p:nvSpPr>
        <p:spPr>
          <a:xfrm>
            <a:off x="7757447" y="3676940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B89C73-6D97-4429-9E7E-C414DDC2058B}"/>
              </a:ext>
            </a:extLst>
          </p:cNvPr>
          <p:cNvSpPr/>
          <p:nvPr/>
        </p:nvSpPr>
        <p:spPr>
          <a:xfrm>
            <a:off x="8254405" y="331912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3D89D0-E3BE-450C-9A66-A1E108A9E2BF}"/>
              </a:ext>
            </a:extLst>
          </p:cNvPr>
          <p:cNvSpPr/>
          <p:nvPr/>
        </p:nvSpPr>
        <p:spPr>
          <a:xfrm>
            <a:off x="8473066" y="433277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9651AF7-E8FC-43D6-AE3B-104CFE4615FC}"/>
              </a:ext>
            </a:extLst>
          </p:cNvPr>
          <p:cNvSpPr/>
          <p:nvPr/>
        </p:nvSpPr>
        <p:spPr>
          <a:xfrm>
            <a:off x="9797922" y="4332778"/>
            <a:ext cx="218661" cy="232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51E0C2D-53EC-4FE8-BFA9-5890D710E770}"/>
              </a:ext>
            </a:extLst>
          </p:cNvPr>
          <p:cNvCxnSpPr/>
          <p:nvPr/>
        </p:nvCxnSpPr>
        <p:spPr>
          <a:xfrm>
            <a:off x="7578183" y="1132522"/>
            <a:ext cx="4343400" cy="3737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980ECA9-994D-4A8A-AC21-FEC523F5525E}"/>
              </a:ext>
            </a:extLst>
          </p:cNvPr>
          <p:cNvCxnSpPr>
            <a:cxnSpLocks/>
          </p:cNvCxnSpPr>
          <p:nvPr/>
        </p:nvCxnSpPr>
        <p:spPr>
          <a:xfrm>
            <a:off x="8151698" y="1132522"/>
            <a:ext cx="3769885" cy="3359426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7A88445-061D-473A-8EF6-FBC4BCD9CE7B}"/>
              </a:ext>
            </a:extLst>
          </p:cNvPr>
          <p:cNvCxnSpPr>
            <a:cxnSpLocks/>
          </p:cNvCxnSpPr>
          <p:nvPr/>
        </p:nvCxnSpPr>
        <p:spPr>
          <a:xfrm>
            <a:off x="7568244" y="1480392"/>
            <a:ext cx="3910599" cy="3389243"/>
          </a:xfrm>
          <a:prstGeom prst="line">
            <a:avLst/>
          </a:prstGeom>
          <a:ln w="127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0E60A5F-1C53-4E80-A5E5-B95275153B66}"/>
                  </a:ext>
                </a:extLst>
              </p:cNvPr>
              <p:cNvSpPr/>
              <p:nvPr/>
            </p:nvSpPr>
            <p:spPr>
              <a:xfrm>
                <a:off x="8093973" y="1173308"/>
                <a:ext cx="1506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0E60A5F-1C53-4E80-A5E5-B95275153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973" y="1173308"/>
                <a:ext cx="15063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CA0280C-61DD-4A05-AC69-F5BA665479A9}"/>
                  </a:ext>
                </a:extLst>
              </p:cNvPr>
              <p:cNvSpPr/>
              <p:nvPr/>
            </p:nvSpPr>
            <p:spPr>
              <a:xfrm>
                <a:off x="9935854" y="4509021"/>
                <a:ext cx="1583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=−1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CA0280C-61DD-4A05-AC69-F5BA66547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854" y="4509021"/>
                <a:ext cx="1583319" cy="369332"/>
              </a:xfrm>
              <a:prstGeom prst="rect">
                <a:avLst/>
              </a:prstGeom>
              <a:blipFill>
                <a:blip r:embed="rId4"/>
                <a:stretch>
                  <a:fillRect r="-385"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1B0C045-D9AC-4EB4-A4E8-54C49CA19CA6}"/>
                  </a:ext>
                </a:extLst>
              </p:cNvPr>
              <p:cNvSpPr/>
              <p:nvPr/>
            </p:nvSpPr>
            <p:spPr>
              <a:xfrm>
                <a:off x="10972771" y="1390144"/>
                <a:ext cx="87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1B0C045-D9AC-4EB4-A4E8-54C49CA19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71" y="1390144"/>
                <a:ext cx="87427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602839B-EAA8-4FBD-A31A-28898AF8F0E7}"/>
                  </a:ext>
                </a:extLst>
              </p:cNvPr>
              <p:cNvSpPr/>
              <p:nvPr/>
            </p:nvSpPr>
            <p:spPr>
              <a:xfrm>
                <a:off x="8618196" y="3688493"/>
                <a:ext cx="1047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B602839B-EAA8-4FBD-A31A-28898AF8F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196" y="3688493"/>
                <a:ext cx="104740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D68A471-3360-4C41-B0AA-B4345F8E1CF7}"/>
                  </a:ext>
                </a:extLst>
              </p:cNvPr>
              <p:cNvSpPr/>
              <p:nvPr/>
            </p:nvSpPr>
            <p:spPr>
              <a:xfrm>
                <a:off x="10453912" y="2674833"/>
                <a:ext cx="525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D68A471-3360-4C41-B0AA-B4345F8E1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912" y="2674833"/>
                <a:ext cx="525528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7983F49-2CDC-45AA-9BD1-EF032D6A896B}"/>
                  </a:ext>
                </a:extLst>
              </p:cNvPr>
              <p:cNvSpPr/>
              <p:nvPr/>
            </p:nvSpPr>
            <p:spPr>
              <a:xfrm>
                <a:off x="9310949" y="3295478"/>
                <a:ext cx="5255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7983F49-2CDC-45AA-9BD1-EF032D6A8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949" y="3295478"/>
                <a:ext cx="525528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21AA118-341B-41E2-AA89-8B252DB896E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9550199" y="3004196"/>
            <a:ext cx="698693" cy="217467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E749770-DDC3-4211-AE46-5A54764D0134}"/>
                  </a:ext>
                </a:extLst>
              </p:cNvPr>
              <p:cNvSpPr txBox="1"/>
              <p:nvPr/>
            </p:nvSpPr>
            <p:spPr>
              <a:xfrm>
                <a:off x="9401583" y="2795941"/>
                <a:ext cx="79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E749770-DDC3-4211-AE46-5A54764D0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83" y="2795941"/>
                <a:ext cx="7926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158FBE4-4043-46B1-9AEA-7E0153B9758B}"/>
              </a:ext>
            </a:extLst>
          </p:cNvPr>
          <p:cNvCxnSpPr>
            <a:cxnSpLocks/>
            <a:stCxn id="11" idx="3"/>
            <a:endCxn id="27" idx="3"/>
          </p:cNvCxnSpPr>
          <p:nvPr/>
        </p:nvCxnSpPr>
        <p:spPr>
          <a:xfrm flipH="1">
            <a:off x="9836477" y="3004196"/>
            <a:ext cx="412415" cy="491337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F14536C-2824-44FB-8BBA-88AE80780B9B}"/>
              </a:ext>
            </a:extLst>
          </p:cNvPr>
          <p:cNvCxnSpPr>
            <a:cxnSpLocks/>
            <a:endCxn id="27" idx="3"/>
          </p:cNvCxnSpPr>
          <p:nvPr/>
        </p:nvCxnSpPr>
        <p:spPr>
          <a:xfrm>
            <a:off x="9556102" y="3231422"/>
            <a:ext cx="280375" cy="264111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31A845C-7CB1-4635-9CBA-0CD76F0A289A}"/>
                  </a:ext>
                </a:extLst>
              </p:cNvPr>
              <p:cNvSpPr txBox="1"/>
              <p:nvPr/>
            </p:nvSpPr>
            <p:spPr>
              <a:xfrm>
                <a:off x="9862651" y="3130378"/>
                <a:ext cx="5456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31A845C-7CB1-4635-9CBA-0CD76F0A2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651" y="3130378"/>
                <a:ext cx="545637" cy="369332"/>
              </a:xfrm>
              <a:prstGeom prst="rect">
                <a:avLst/>
              </a:prstGeom>
              <a:blipFill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弧形 44">
            <a:extLst>
              <a:ext uri="{FF2B5EF4-FFF2-40B4-BE49-F238E27FC236}">
                <a16:creationId xmlns:a16="http://schemas.microsoft.com/office/drawing/2014/main" id="{699D4BEB-F5F3-4D03-AA2D-1245246B600C}"/>
              </a:ext>
            </a:extLst>
          </p:cNvPr>
          <p:cNvSpPr/>
          <p:nvPr/>
        </p:nvSpPr>
        <p:spPr>
          <a:xfrm rot="11792742">
            <a:off x="10067088" y="3041065"/>
            <a:ext cx="112306" cy="114424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DBD68B4-8B88-4F35-9CDD-049776A9733A}"/>
                  </a:ext>
                </a:extLst>
              </p:cNvPr>
              <p:cNvSpPr txBox="1"/>
              <p:nvPr/>
            </p:nvSpPr>
            <p:spPr>
              <a:xfrm>
                <a:off x="9761002" y="3063457"/>
                <a:ext cx="246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DBD68B4-8B88-4F35-9CDD-049776A97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002" y="3063457"/>
                <a:ext cx="246122" cy="369332"/>
              </a:xfrm>
              <a:prstGeom prst="rect">
                <a:avLst/>
              </a:prstGeom>
              <a:blipFill>
                <a:blip r:embed="rId11"/>
                <a:stretch>
                  <a:fillRect r="-2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C02611-9CCC-4629-973D-983FF9C57A63}"/>
                  </a:ext>
                </a:extLst>
              </p:cNvPr>
              <p:cNvSpPr txBox="1"/>
              <p:nvPr/>
            </p:nvSpPr>
            <p:spPr>
              <a:xfrm>
                <a:off x="3207450" y="5220495"/>
                <a:ext cx="174015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C02611-9CCC-4629-973D-983FF9C57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50" y="5220495"/>
                <a:ext cx="1740156" cy="312650"/>
              </a:xfrm>
              <a:prstGeom prst="rect">
                <a:avLst/>
              </a:prstGeom>
              <a:blipFill>
                <a:blip r:embed="rId12"/>
                <a:stretch>
                  <a:fillRect r="-2448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B72CAAE-643A-4BBB-99A0-FA5D1DD6856D}"/>
                  </a:ext>
                </a:extLst>
              </p:cNvPr>
              <p:cNvSpPr txBox="1"/>
              <p:nvPr/>
            </p:nvSpPr>
            <p:spPr>
              <a:xfrm>
                <a:off x="4458110" y="5582199"/>
                <a:ext cx="1571328" cy="56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B72CAAE-643A-4BBB-99A0-FA5D1DD68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110" y="5582199"/>
                <a:ext cx="1571328" cy="5678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55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5" grpId="0" animBg="1"/>
      <p:bldP spid="47" grpId="0"/>
      <p:bldP spid="3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DEE-939E-4B55-8F29-2EFDB5C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支持向量机学习的最优化问题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fName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  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b="1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最大间隔分离超平面的</a:t>
                </a:r>
                <a:r>
                  <a:rPr lang="zh-CN" altLang="en-US" dirty="0">
                    <a:solidFill>
                      <a:srgbClr val="0085B4"/>
                    </a:solidFill>
                  </a:rPr>
                  <a:t>存在</a:t>
                </a:r>
                <a:r>
                  <a:rPr lang="zh-CN" altLang="en-US" dirty="0">
                    <a:solidFill>
                      <a:srgbClr val="CC00FF"/>
                    </a:solidFill>
                  </a:rPr>
                  <a:t>唯一性</a:t>
                </a:r>
                <a:endParaRPr lang="en-US" altLang="zh-CN" dirty="0">
                  <a:solidFill>
                    <a:srgbClr val="CC00FF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5120-D595-492A-AE86-EA919CE0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7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DEE-939E-4B55-8F29-2EFDB5C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E9FA0-EA49-439E-99F1-8FAEE2A3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当数据存在</a:t>
            </a:r>
            <a:r>
              <a:rPr lang="zh-CN" altLang="en-US" dirty="0">
                <a:solidFill>
                  <a:srgbClr val="FF0000"/>
                </a:solidFill>
              </a:rPr>
              <a:t>噪声</a:t>
            </a:r>
            <a:r>
              <a:rPr lang="zh-CN" altLang="en-US" dirty="0"/>
              <a:t>，数据往往线性不可分。</a:t>
            </a:r>
            <a:endParaRPr lang="en-US" altLang="zh-CN" dirty="0"/>
          </a:p>
          <a:p>
            <a:r>
              <a:rPr lang="zh-CN" altLang="en-US" dirty="0"/>
              <a:t>对于这种偏离正常位置很远的噪声点，称为</a:t>
            </a:r>
            <a:r>
              <a:rPr lang="zh-CN" altLang="en-US" dirty="0">
                <a:solidFill>
                  <a:srgbClr val="FF0000"/>
                </a:solidFill>
              </a:rPr>
              <a:t>特异点（</a:t>
            </a:r>
            <a:r>
              <a:rPr lang="en-US" altLang="zh-CN" dirty="0">
                <a:solidFill>
                  <a:srgbClr val="FF0000"/>
                </a:solidFill>
              </a:rPr>
              <a:t>outlier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在原来的</a:t>
            </a:r>
            <a:r>
              <a:rPr lang="en-US" altLang="zh-CN" dirty="0"/>
              <a:t>SVM</a:t>
            </a:r>
            <a:r>
              <a:rPr lang="zh-CN" altLang="en-US" dirty="0"/>
              <a:t>模型里，</a:t>
            </a:r>
            <a:r>
              <a:rPr lang="en-US" altLang="zh-CN" dirty="0"/>
              <a:t>outlier</a:t>
            </a:r>
            <a:r>
              <a:rPr lang="zh-CN" altLang="en-US" dirty="0"/>
              <a:t>的存在有可能造成很大的影响，因为超平面本身就只有少数几个支持向量组成，如果这里面再有几个特异点，那影响就很大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5120-D595-492A-AE86-EA919CE0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0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DEE-939E-4B55-8F29-2EFDB5C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>
                    <a:latin typeface="Cambria Math" panose="02040503050406030204" pitchFamily="18" charset="0"/>
                  </a:rPr>
                  <a:t>软间隔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5120-D595-492A-AE86-EA919CE0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99D07-BD72-4AB0-BE87-CD8ADBDCD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7" y="423701"/>
            <a:ext cx="4827743" cy="475857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F8C95FB-61A8-4782-B54B-3F8D5C58F8C6}"/>
              </a:ext>
            </a:extLst>
          </p:cNvPr>
          <p:cNvSpPr/>
          <p:nvPr/>
        </p:nvSpPr>
        <p:spPr>
          <a:xfrm>
            <a:off x="7867688" y="1944388"/>
            <a:ext cx="566530" cy="56653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DA03A6-DFC9-4DA1-AAA1-CCB1E5B7C9B9}"/>
              </a:ext>
            </a:extLst>
          </p:cNvPr>
          <p:cNvSpPr/>
          <p:nvPr/>
        </p:nvSpPr>
        <p:spPr>
          <a:xfrm>
            <a:off x="10183957" y="2802990"/>
            <a:ext cx="566530" cy="56653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A11CD0B5-CC85-44FC-AE3B-25E0698E5C8D}"/>
                  </a:ext>
                </a:extLst>
              </p:cNvPr>
              <p:cNvSpPr/>
              <p:nvPr/>
            </p:nvSpPr>
            <p:spPr>
              <a:xfrm>
                <a:off x="992432" y="3199900"/>
                <a:ext cx="3810666" cy="1180914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</a:rPr>
                  <a:t>是正数，分类正确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在间隔边界和超平面之间</a:t>
                </a:r>
                <a:endParaRPr lang="en-US" altLang="zh-CN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A11CD0B5-CC85-44FC-AE3B-25E0698E5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32" y="3199900"/>
                <a:ext cx="3810666" cy="11809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21EDD9B1-32D1-4FE5-B584-129CB563B373}"/>
                  </a:ext>
                </a:extLst>
              </p:cNvPr>
              <p:cNvSpPr/>
              <p:nvPr/>
            </p:nvSpPr>
            <p:spPr>
              <a:xfrm>
                <a:off x="992432" y="4405592"/>
                <a:ext cx="3810666" cy="1180914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</a:rPr>
                  <a:t>0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在超平面上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21EDD9B1-32D1-4FE5-B584-129CB563B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32" y="4405592"/>
                <a:ext cx="3810666" cy="11809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6E301AC-6F70-49C5-93D0-699A0BE59090}"/>
                  </a:ext>
                </a:extLst>
              </p:cNvPr>
              <p:cNvSpPr/>
              <p:nvPr/>
            </p:nvSpPr>
            <p:spPr>
              <a:xfrm>
                <a:off x="992432" y="5611284"/>
                <a:ext cx="3810666" cy="1180914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</a:rPr>
                  <a:t>是负数，分类错误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在超平面另外一侧</a:t>
                </a:r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6E301AC-6F70-49C5-93D0-699A0BE59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32" y="5611284"/>
                <a:ext cx="3810666" cy="118091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DB028702-CAC3-474A-8DB4-95F034D2D053}"/>
              </a:ext>
            </a:extLst>
          </p:cNvPr>
          <p:cNvSpPr/>
          <p:nvPr/>
        </p:nvSpPr>
        <p:spPr>
          <a:xfrm rot="2690360">
            <a:off x="8760795" y="823463"/>
            <a:ext cx="496421" cy="3505612"/>
          </a:xfrm>
          <a:prstGeom prst="rect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2F846B-D8E6-499F-89BC-C58429A1837A}"/>
              </a:ext>
            </a:extLst>
          </p:cNvPr>
          <p:cNvSpPr/>
          <p:nvPr/>
        </p:nvSpPr>
        <p:spPr>
          <a:xfrm rot="2715464">
            <a:off x="9219461" y="1217876"/>
            <a:ext cx="496421" cy="3505612"/>
          </a:xfrm>
          <a:prstGeom prst="rect">
            <a:avLst/>
          </a:prstGeom>
          <a:pattFill prst="narHorz">
            <a:fgClr>
              <a:srgbClr val="C00000"/>
            </a:fgClr>
            <a:bgClr>
              <a:schemeClr val="bg1"/>
            </a:bgClr>
          </a:patt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60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3DEE-939E-4B55-8F29-2EFDB5CD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>
                    <a:latin typeface="Cambria Math" panose="02040503050406030204" pitchFamily="18" charset="0"/>
                  </a:rPr>
                  <a:t>软间隔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引入变量，增加支付代价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400" dirty="0"/>
              </a:p>
              <a:p>
                <a:r>
                  <a:rPr lang="en-US" altLang="zh-CN" sz="2400" dirty="0" err="1"/>
                  <a:t>s.t.</a:t>
                </a:r>
                <a:r>
                  <a:rPr lang="en-US" altLang="zh-CN" sz="2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1E9FA0-EA49-439E-99F1-8FAEE2A34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AE5120-D595-492A-AE86-EA919CE0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99D07-BD72-4AB0-BE87-CD8ADBDCD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7" y="423701"/>
            <a:ext cx="4827743" cy="475857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F8C95FB-61A8-4782-B54B-3F8D5C58F8C6}"/>
              </a:ext>
            </a:extLst>
          </p:cNvPr>
          <p:cNvSpPr/>
          <p:nvPr/>
        </p:nvSpPr>
        <p:spPr>
          <a:xfrm>
            <a:off x="7867688" y="1944388"/>
            <a:ext cx="566530" cy="56653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DA03A6-DFC9-4DA1-AAA1-CCB1E5B7C9B9}"/>
              </a:ext>
            </a:extLst>
          </p:cNvPr>
          <p:cNvSpPr/>
          <p:nvPr/>
        </p:nvSpPr>
        <p:spPr>
          <a:xfrm>
            <a:off x="10183957" y="2802990"/>
            <a:ext cx="566530" cy="566531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8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2B594-98C0-47C9-A610-E9EE80C0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E5E425-4E76-443E-BFB8-D9BBD91E8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手写数字分类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B09AB1-5FCC-4413-953F-408C728D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C5BAB0F-905F-4937-A8E1-AF3B565EE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89" y="407529"/>
            <a:ext cx="2660276" cy="19839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2822E6-C71F-4781-A4EA-69E3B6F20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53" y="2590100"/>
            <a:ext cx="2644800" cy="1983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1D0C70-541D-4E78-8DC1-FCE1B602CE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9" y="2590100"/>
            <a:ext cx="2647286" cy="1983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ACCB51-23D8-4C90-B2A2-1C46111EE6A8}"/>
              </a:ext>
            </a:extLst>
          </p:cNvPr>
          <p:cNvSpPr txBox="1"/>
          <p:nvPr/>
        </p:nvSpPr>
        <p:spPr>
          <a:xfrm>
            <a:off x="9733856" y="3076161"/>
            <a:ext cx="23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……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B19C81-BBFA-4449-9855-69EF7979B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5" y="2391464"/>
            <a:ext cx="2919539" cy="42085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C6C77A-ADAB-468E-9656-B50E9993D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242" y="5141904"/>
            <a:ext cx="1223971" cy="1214446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3072058-5B2A-4A76-AB71-9A19BB9290F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474213" y="5749127"/>
            <a:ext cx="1681709" cy="150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3676DD7-17DB-4453-B253-92D5311408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922" y="5261761"/>
            <a:ext cx="3286149" cy="10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5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299C3-AC88-4A5E-858F-6D3D8D8A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4B831-487D-4D8D-BA19-238F3E03B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695CCF-0FEF-4086-B9FC-197B7F93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E4F088-DD5D-46D2-B3F3-7FA0CDB8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63" y="2735580"/>
            <a:ext cx="3679650" cy="3170872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247C5A58-8432-4AD1-B76F-53AC627A2940}"/>
              </a:ext>
            </a:extLst>
          </p:cNvPr>
          <p:cNvSpPr/>
          <p:nvPr/>
        </p:nvSpPr>
        <p:spPr>
          <a:xfrm>
            <a:off x="5669280" y="3741532"/>
            <a:ext cx="1143000" cy="57912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7444C7-1EFF-4CFE-9962-722FD98B6A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2490" y="2734852"/>
            <a:ext cx="3679200" cy="31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1BE68-858A-46A2-B6CC-CBB98BFC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libsvm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F49E0D-7EF0-4177-ACB6-8F0F4E700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LIBSVM</a:t>
            </a:r>
            <a:r>
              <a:rPr lang="zh-CN" altLang="en-US" dirty="0"/>
              <a:t>是台湾大学林智仁</a:t>
            </a:r>
            <a:r>
              <a:rPr lang="en-US" altLang="zh-CN" dirty="0"/>
              <a:t>(Lin </a:t>
            </a:r>
            <a:r>
              <a:rPr lang="en-US" altLang="zh-CN" dirty="0" err="1"/>
              <a:t>Chih</a:t>
            </a:r>
            <a:r>
              <a:rPr lang="en-US" altLang="zh-CN" dirty="0"/>
              <a:t>-Jen)</a:t>
            </a:r>
            <a:r>
              <a:rPr lang="zh-CN" altLang="en-US" dirty="0"/>
              <a:t>教授等开发设计的一个简单、易于使用和快速有效的</a:t>
            </a:r>
            <a:r>
              <a:rPr lang="en-US" altLang="zh-CN" dirty="0"/>
              <a:t>SVM</a:t>
            </a:r>
            <a:r>
              <a:rPr lang="zh-CN" altLang="en-US" dirty="0"/>
              <a:t>模式识别与回归的软件包</a:t>
            </a:r>
            <a:endParaRPr lang="en-US" altLang="zh-CN" dirty="0"/>
          </a:p>
          <a:p>
            <a:r>
              <a:rPr lang="zh-CN" altLang="en-US" dirty="0"/>
              <a:t>目前，</a:t>
            </a:r>
            <a:r>
              <a:rPr lang="en-US" altLang="zh-CN" dirty="0"/>
              <a:t>LIBSVM</a:t>
            </a:r>
            <a:r>
              <a:rPr lang="zh-CN" altLang="en-US" dirty="0"/>
              <a:t>拥有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 err="1"/>
              <a:t>Matlab</a:t>
            </a:r>
            <a:r>
              <a:rPr lang="zh-CN" altLang="en-US" dirty="0"/>
              <a:t>、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Ruby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Perl</a:t>
            </a:r>
            <a:r>
              <a:rPr lang="zh-CN" altLang="en-US" dirty="0"/>
              <a:t>、</a:t>
            </a:r>
            <a:r>
              <a:rPr lang="en-US" altLang="zh-CN" dirty="0"/>
              <a:t>Common LISP</a:t>
            </a:r>
            <a:r>
              <a:rPr lang="zh-CN" altLang="en-US" dirty="0"/>
              <a:t>、</a:t>
            </a:r>
            <a:r>
              <a:rPr lang="en-US" altLang="zh-CN" dirty="0" err="1"/>
              <a:t>Labview</a:t>
            </a:r>
            <a:r>
              <a:rPr lang="zh-CN" altLang="en-US" dirty="0"/>
              <a:t>、</a:t>
            </a:r>
            <a:r>
              <a:rPr lang="en-US" altLang="zh-CN" dirty="0"/>
              <a:t>php</a:t>
            </a:r>
            <a:r>
              <a:rPr lang="zh-CN" altLang="en-US" dirty="0"/>
              <a:t>等数十种语言版本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5F1F2B-8CB8-40AE-99B0-832CA454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6A48D-B8D4-430A-AE1C-E921A6F75A1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92922-6DF0-4333-A06C-E8756DD7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581ED4-2CAE-43D6-BF5F-429E674F87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支持向量机学习的最优化问题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fName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  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b="1" dirty="0"/>
              </a:p>
              <a:p>
                <a:endParaRPr lang="en-US" altLang="zh-CN" dirty="0"/>
              </a:p>
              <a:p>
                <a:r>
                  <a:rPr lang="zh-CN" altLang="en-US" dirty="0"/>
                  <a:t>线性可分支持向量机的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对偶算法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zh-CN" altLang="en-US" b="1" dirty="0">
                    <a:solidFill>
                      <a:srgbClr val="FF0000"/>
                    </a:solidFill>
                  </a:rPr>
                  <a:t>优点</a:t>
                </a:r>
                <a:r>
                  <a:rPr lang="zh-CN" altLang="en-US" dirty="0"/>
                  <a:t>：</a:t>
                </a:r>
                <a:r>
                  <a:rPr lang="zh-CN" altLang="en-US" b="1" dirty="0"/>
                  <a:t>对偶问题往往更容易求解</a:t>
                </a:r>
                <a:endParaRPr lang="en-US" altLang="zh-CN" b="1" dirty="0"/>
              </a:p>
              <a:p>
                <a:pPr marL="457200" lvl="1" indent="0">
                  <a:buNone/>
                </a:pPr>
                <a:r>
                  <a:rPr lang="zh-CN" altLang="en-US" b="1" dirty="0"/>
                  <a:t>                 自然引入核函数</a:t>
                </a:r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581ED4-2CAE-43D6-BF5F-429E674F87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D18CC2-BA5F-45A2-87E3-DCE6570F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6A48D-B8D4-430A-AE1C-E921A6F75A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8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739F0-A76A-49A5-9E07-E19C83F3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6A6B3A-225C-48AA-9D82-340561C56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对偶问题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对偶问题的对偶是原问题； </a:t>
            </a:r>
          </a:p>
          <a:p>
            <a:pPr lvl="1"/>
            <a:r>
              <a:rPr lang="zh-CN" altLang="en-US" dirty="0"/>
              <a:t>无论原始问题是否是凸的，对偶问题都是凸优化问题； </a:t>
            </a:r>
          </a:p>
          <a:p>
            <a:pPr lvl="1"/>
            <a:r>
              <a:rPr lang="zh-CN" altLang="en-US" dirty="0"/>
              <a:t>对偶问题可以给出原始问题一个下界； </a:t>
            </a:r>
          </a:p>
          <a:p>
            <a:pPr lvl="1"/>
            <a:r>
              <a:rPr lang="zh-CN" altLang="en-US" dirty="0"/>
              <a:t>当满足一定条件时，原始问题与对偶问题的解是完全等价的；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861232-B891-4D7C-98EE-00B7C44B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6A48D-B8D4-430A-AE1C-E921A6F75A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216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4EE8E-2DA3-4777-B039-A67874A5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F61B4F-C667-4356-A3A6-FAE03C30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6A48D-B8D4-430A-AE1C-E921A6F75A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7611BD6-9B96-4A8F-9923-9A2DF9A1C8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33732"/>
                <a:ext cx="11661105" cy="47877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原问题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拉格朗日函数</a:t>
                </a: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原函数有：</a:t>
                </a:r>
                <a14:m>
                  <m:oMath xmlns:m="http://schemas.openxmlformats.org/officeDocument/2006/math"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altLang="zh-CN" sz="2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US" altLang="zh-CN" sz="2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6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max</m:t>
                            </m:r>
                          </m:e>
                          <m:lim>
                            <m:r>
                              <a:rPr kumimoji="0" lang="en-US" altLang="zh-CN" sz="2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𝜶</m:t>
                            </m:r>
                            <m:r>
                              <a:rPr kumimoji="0" lang="en-US" altLang="zh-CN" sz="2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2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d>
                          <m:d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2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𝜶</m:t>
                            </m:r>
                            <m:r>
                              <a:rPr kumimoji="0" lang="en-US" altLang="zh-CN" sz="2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2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𝜷</m:t>
                            </m:r>
                          </m:e>
                        </m:d>
                      </m:e>
                    </m:func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</m:t>
                    </m:r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𝑳</m:t>
                    </m:r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𝒙</m:t>
                    </m:r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p>
                      <m:sSupPr>
                        <m:ctrlPr>
                          <a:rPr kumimoji="0" lang="en-US" altLang="zh-CN" sz="2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𝜶</m:t>
                        </m:r>
                      </m:e>
                      <m:sup>
                        <m:r>
                          <a:rPr kumimoji="0" lang="en-US" altLang="zh-CN" sz="2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p>
                      <m:sSupPr>
                        <m:ctrlPr>
                          <a:rPr kumimoji="0" lang="en-US" altLang="zh-CN" sz="2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𝜷</m:t>
                        </m:r>
                      </m:e>
                      <m:sup>
                        <m:r>
                          <a:rPr kumimoji="0" lang="en-US" altLang="zh-CN" sz="2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altLang="zh-CN" sz="2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r>
                  <a:rPr kumimoji="0" lang="zh-CN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因此原问题：</a:t>
                </a:r>
                <a:r>
                  <a:rPr kumimoji="0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a:rPr kumimoji="0" lang="en-US" altLang="zh-CN" sz="2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𝐦𝐢𝐧</m:t>
                        </m:r>
                      </m:fName>
                      <m:e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𝒇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  <m:r>
                          <a:rPr kumimoji="0" lang="en-US" altLang="zh-CN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func>
                    <m:r>
                      <a:rPr kumimoji="0" lang="en-US" altLang="zh-CN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US" altLang="zh-CN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6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altLang="zh-CN" sz="2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lim>
                        </m:limLow>
                        <m:func>
                          <m:funcPr>
                            <m:ctrlP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26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𝜶</m:t>
                                </m:r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𝜷</m:t>
                                </m:r>
                              </m:lim>
                            </m:limLow>
                          </m:fName>
                          <m:e>
                            <m:r>
                              <a:rPr kumimoji="0" lang="en-US" altLang="zh-CN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d>
                              <m:dPr>
                                <m:ctrlP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𝒙</m:t>
                                </m:r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𝜶</m:t>
                                </m:r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altLang="zh-CN" sz="2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𝜷</m:t>
                                </m:r>
                              </m:e>
                            </m:d>
                          </m:e>
                        </m:func>
                      </m:fName>
                      <m:e>
                        <m:r>
                          <m:rPr>
                            <m:nor/>
                          </m:rPr>
                          <a:rPr kumimoji="0" lang="en-US" altLang="zh-CN" sz="2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宋体" panose="02010600030101010101" pitchFamily="2" charset="-122"/>
                            <a:cs typeface="+mn-cs"/>
                          </a:rPr>
                          <m:t> </m:t>
                        </m:r>
                      </m:e>
                    </m:func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7611BD6-9B96-4A8F-9923-9A2DF9A1C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3732"/>
                <a:ext cx="11661105" cy="4787743"/>
              </a:xfrm>
              <a:prstGeom prst="rect">
                <a:avLst/>
              </a:prstGeom>
              <a:blipFill>
                <a:blip r:embed="rId2"/>
                <a:stretch>
                  <a:fillRect l="-732" t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D85F26F-3F4B-4F2E-91D0-A1639F2982BC}"/>
                  </a:ext>
                </a:extLst>
              </p:cNvPr>
              <p:cNvSpPr txBox="1"/>
              <p:nvPr/>
            </p:nvSpPr>
            <p:spPr>
              <a:xfrm>
                <a:off x="2941971" y="1825209"/>
                <a:ext cx="4406650" cy="2356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altLang="zh-CN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𝐦𝐢𝐧</m:t>
                          </m:r>
                        </m:fName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𝒔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𝒕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   </m:t>
                      </m:r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𝒈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𝒊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,⋯,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𝒒</m:t>
                      </m:r>
                    </m:oMath>
                  </m:oMathPara>
                </a14:m>
                <a:endPara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 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𝒋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𝟐</m:t>
                    </m:r>
                    <m:r>
                      <a:rPr kumimoji="0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,⋯,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𝒑</m:t>
                    </m:r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     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D85F26F-3F4B-4F2E-91D0-A1639F298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971" y="1825209"/>
                <a:ext cx="4406650" cy="2356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C4B7EAD-1579-4CC0-8E7D-05D9C44DAB5E}"/>
                  </a:ext>
                </a:extLst>
              </p:cNvPr>
              <p:cNvSpPr txBox="1"/>
              <p:nvPr/>
            </p:nvSpPr>
            <p:spPr>
              <a:xfrm>
                <a:off x="3119039" y="4022528"/>
                <a:ext cx="8459163" cy="986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𝜶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𝒈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𝜷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𝒋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C4B7EAD-1579-4CC0-8E7D-05D9C44DA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039" y="4022528"/>
                <a:ext cx="8459163" cy="986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4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2D77E-422E-4DD3-9F64-CD555940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D41F4-B0E7-404F-8955-ABE373E8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6A48D-B8D4-430A-AE1C-E921A6F75A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BC26F4A-1E06-4008-9506-57B477F65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1661105" cy="47877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定义对偶函数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(dual function)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𝑫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𝜶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𝜷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)=</m:t>
                    </m:r>
                    <m:func>
                      <m:func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altLang="zh-CN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𝜶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𝜷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对偶问题：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max</m:t>
                            </m:r>
                          </m:e>
                          <m:lim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𝜶</m:t>
                            </m:r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kumimoji="0" lang="en-US" altLang="zh-CN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CN" sz="24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kumimoji="0" lang="en-US" altLang="zh-CN" sz="24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𝒙</m:t>
                                </m:r>
                              </m:lim>
                            </m:limLow>
                          </m:fName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𝑳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𝜶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𝜷</m:t>
                            </m:r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Char char="•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1BC26F4A-1E06-4008-9506-57B477F65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1661105" cy="4787743"/>
              </a:xfrm>
              <a:prstGeom prst="rect">
                <a:avLst/>
              </a:prstGeom>
              <a:blipFill>
                <a:blip r:embed="rId2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987C89-F546-4FBF-86AB-459DCC1538FB}"/>
                  </a:ext>
                </a:extLst>
              </p:cNvPr>
              <p:cNvSpPr/>
              <p:nvPr/>
            </p:nvSpPr>
            <p:spPr>
              <a:xfrm>
                <a:off x="6195211" y="2287290"/>
                <a:ext cx="607612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75000"/>
                      </a:srgbClr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假设原问题解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75000"/>
                      </a:srgbClr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, 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75000"/>
                      </a:srgbClr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对偶问题解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𝒅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75000"/>
                      </a:srgbClr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𝒅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D7D31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sSup>
                      <m:sSupPr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𝒑</m:t>
                        </m:r>
                      </m:e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D7D3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>
                        <a:lumMod val="75000"/>
                      </a:srgbClr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对偶问题是原问题解的一个下界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987C89-F546-4FBF-86AB-459DCC153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211" y="2287290"/>
                <a:ext cx="6076121" cy="1200329"/>
              </a:xfrm>
              <a:prstGeom prst="rect">
                <a:avLst/>
              </a:prstGeom>
              <a:blipFill>
                <a:blip r:embed="rId3"/>
                <a:stretch>
                  <a:fillRect l="-1304" t="-6091" b="-9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9EDFCC-148A-4BCC-8D78-95A63B754EEF}"/>
                  </a:ext>
                </a:extLst>
              </p:cNvPr>
              <p:cNvSpPr/>
              <p:nvPr/>
            </p:nvSpPr>
            <p:spPr>
              <a:xfrm>
                <a:off x="525780" y="4336932"/>
                <a:ext cx="11475720" cy="2276436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即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𝛼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𝛽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)≤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，所以自然而然可得：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func>
                        <m:func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9EDFCC-148A-4BCC-8D78-95A63B754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" y="4336932"/>
                <a:ext cx="11475720" cy="2276436"/>
              </a:xfrm>
              <a:prstGeom prst="rect">
                <a:avLst/>
              </a:prstGeom>
              <a:blipFill>
                <a:blip r:embed="rId4"/>
                <a:stretch>
                  <a:fillRect l="-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8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2D77E-422E-4DD3-9F64-CD555940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E94EB4-8490-4694-BDFD-5DB0A5ACE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无论原始问题是什么形式，对偶问题总是一个凸优化的问题，这样对于那些难以求解的原始问题 （甚至是 </a:t>
                </a:r>
                <a:r>
                  <a:rPr lang="en-US" altLang="zh-CN" dirty="0"/>
                  <a:t>NP </a:t>
                </a:r>
                <a:r>
                  <a:rPr lang="zh-CN" altLang="en-US" dirty="0"/>
                  <a:t>问题），均可以通过转化为偶问题，通过优化这个对偶问题来得到原始问题的一个下界， </a:t>
                </a:r>
                <a:endParaRPr lang="en-US" altLang="zh-CN" dirty="0"/>
              </a:p>
              <a:p>
                <a:r>
                  <a:rPr lang="zh-CN" altLang="en-US" dirty="0"/>
                  <a:t>弱对偶性相对应的有一个强对偶性，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强对偶即满足：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E94EB4-8490-4694-BDFD-5DB0A5ACE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D41F4-B0E7-404F-8955-ABE373E8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6A48D-B8D4-430A-AE1C-E921A6F75A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34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55D2B-A167-4D45-951E-3985C49A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F4D8E4-4EE9-4CCC-9DD2-9157EB7AA9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拉格朗日乘子法（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Lagrange Multiplier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）</a:t>
                </a:r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b="1" dirty="0"/>
                  <a:t>基本的拉格朗日乘子法就是求函数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zh-CN" altLang="en-US" b="1" dirty="0"/>
                  <a:t>在约束条件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,…)=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1" dirty="0"/>
                  <a:t>下的极值的方法。</a:t>
                </a:r>
              </a:p>
              <a:p>
                <a:pPr lvl="1"/>
                <a:r>
                  <a:rPr lang="zh-CN" altLang="en-US" b="1" dirty="0"/>
                  <a:t>其</a:t>
                </a:r>
                <a:r>
                  <a:rPr lang="zh-CN" altLang="en-US" b="1" dirty="0">
                    <a:solidFill>
                      <a:srgbClr val="00B050"/>
                    </a:solidFill>
                  </a:rPr>
                  <a:t>主要思想</a:t>
                </a:r>
                <a:r>
                  <a:rPr lang="zh-CN" altLang="en-US" b="1" dirty="0"/>
                  <a:t>是将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约束条件函数与原函数联立</a:t>
                </a:r>
                <a:r>
                  <a:rPr lang="zh-CN" altLang="en-US" b="1" dirty="0"/>
                  <a:t>，从而求出使原函数取得极值的各个变量的解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F4D8E4-4EE9-4CCC-9DD2-9157EB7AA9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1" r="-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3C251409-3E37-469F-B949-60D37AAB9716}"/>
              </a:ext>
            </a:extLst>
          </p:cNvPr>
          <p:cNvSpPr/>
          <p:nvPr/>
        </p:nvSpPr>
        <p:spPr>
          <a:xfrm>
            <a:off x="5675242" y="4746505"/>
            <a:ext cx="761441" cy="322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/>
              <p:nvPr/>
            </p:nvSpPr>
            <p:spPr>
              <a:xfrm>
                <a:off x="1077375" y="4438559"/>
                <a:ext cx="4406650" cy="101566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altLang="zh-C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𝐦𝐢𝐧</m:t>
                          </m:r>
                        </m:fName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𝒔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  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 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𝒊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,⋯,</m:t>
                      </m:r>
                      <m:r>
                        <a:rPr kumimoji="0" lang="en-US" altLang="zh-CN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𝐩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75" y="4438559"/>
                <a:ext cx="440665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/>
              <p:nvPr/>
            </p:nvSpPr>
            <p:spPr>
              <a:xfrm>
                <a:off x="6707977" y="4545383"/>
                <a:ext cx="3628719" cy="837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𝜷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77" y="4545383"/>
                <a:ext cx="3628719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37A34C-4955-4D54-B1E6-985415927506}"/>
                  </a:ext>
                </a:extLst>
              </p:cNvPr>
              <p:cNvSpPr txBox="1"/>
              <p:nvPr/>
            </p:nvSpPr>
            <p:spPr>
              <a:xfrm>
                <a:off x="7125420" y="5573251"/>
                <a:ext cx="1858975" cy="1043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𝛁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𝛁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37A34C-4955-4D54-B1E6-98541592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20" y="5573251"/>
                <a:ext cx="1858975" cy="1043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56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55D2B-A167-4D45-951E-3985C49A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求解最优化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F4D8E4-4EE9-4CCC-9DD2-9157EB7A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拉格朗日乘子法（</a:t>
            </a:r>
            <a:r>
              <a:rPr lang="en-US" altLang="zh-CN" b="1" dirty="0">
                <a:solidFill>
                  <a:srgbClr val="FF0000"/>
                </a:solidFill>
              </a:rPr>
              <a:t>Lagrange Multiplier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不等式情况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KKT</a:t>
            </a:r>
            <a:r>
              <a:rPr lang="zh-CN" altLang="en-US" dirty="0"/>
              <a:t>条件（</a:t>
            </a:r>
            <a:r>
              <a:rPr lang="en-US" altLang="zh-CN" dirty="0" err="1"/>
              <a:t>Karush</a:t>
            </a:r>
            <a:r>
              <a:rPr lang="en-US" altLang="zh-CN" dirty="0"/>
              <a:t> Kuhn Tucker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C251409-3E37-469F-B949-60D37AAB9716}"/>
              </a:ext>
            </a:extLst>
          </p:cNvPr>
          <p:cNvSpPr/>
          <p:nvPr/>
        </p:nvSpPr>
        <p:spPr>
          <a:xfrm>
            <a:off x="5705634" y="3513444"/>
            <a:ext cx="809449" cy="361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/>
              <p:nvPr/>
            </p:nvSpPr>
            <p:spPr>
              <a:xfrm>
                <a:off x="915959" y="2991865"/>
                <a:ext cx="4406650" cy="14789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altLang="zh-CN" sz="2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𝐦𝐢𝐧</m:t>
                          </m:r>
                        </m:fName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𝒔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𝒕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   </m:t>
                      </m:r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𝒈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 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𝒊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𝟐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,⋯,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𝒑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𝒋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𝟐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,⋯,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𝒒</m:t>
                    </m:r>
                  </m:oMath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D5B1B6-E009-4C55-8DCD-283CF6255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59" y="2991865"/>
                <a:ext cx="4406650" cy="1478931"/>
              </a:xfrm>
              <a:prstGeom prst="rect">
                <a:avLst/>
              </a:prstGeom>
              <a:blipFill>
                <a:blip r:embed="rId3"/>
                <a:stretch>
                  <a:fillRect b="-2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/>
              <p:nvPr/>
            </p:nvSpPr>
            <p:spPr>
              <a:xfrm>
                <a:off x="6898108" y="3312497"/>
                <a:ext cx="5293892" cy="837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𝜶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𝒈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𝜷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𝒋</m:t>
                              </m:r>
                            </m:sub>
                          </m:sSub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EA05B0-F0A6-45F1-941D-B6B27410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108" y="3312497"/>
                <a:ext cx="5293892" cy="837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D8B307-AA86-4BE8-92F7-2C97CCB08608}"/>
                  </a:ext>
                </a:extLst>
              </p:cNvPr>
              <p:cNvSpPr txBox="1"/>
              <p:nvPr/>
            </p:nvSpPr>
            <p:spPr>
              <a:xfrm>
                <a:off x="7047401" y="4381938"/>
                <a:ext cx="2925755" cy="2476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𝝏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</m:num>
                      <m:den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𝝏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den>
                    </m:f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D8B307-AA86-4BE8-92F7-2C97CCB08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401" y="4381938"/>
                <a:ext cx="2925755" cy="2476062"/>
              </a:xfrm>
              <a:prstGeom prst="rect">
                <a:avLst/>
              </a:prstGeom>
              <a:blipFill>
                <a:blip r:embed="rId5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07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3C108-6D69-4869-B410-5D4F341D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A4F547-6F50-4863-B05B-562A05C83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lim>
                        </m:limLow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fun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  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A4F547-6F50-4863-B05B-562A05C83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7A886D-2D40-4D8F-904D-72F89B2C5827}"/>
                  </a:ext>
                </a:extLst>
              </p:cNvPr>
              <p:cNvSpPr txBox="1"/>
              <p:nvPr/>
            </p:nvSpPr>
            <p:spPr>
              <a:xfrm>
                <a:off x="838200" y="4619085"/>
                <a:ext cx="54597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F7A886D-2D40-4D8F-904D-72F89B2C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19085"/>
                <a:ext cx="5459767" cy="461665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下 4">
            <a:extLst>
              <a:ext uri="{FF2B5EF4-FFF2-40B4-BE49-F238E27FC236}">
                <a16:creationId xmlns:a16="http://schemas.microsoft.com/office/drawing/2014/main" id="{A9F16C5E-3621-4BCB-9DC2-FAB6ADC5230A}"/>
              </a:ext>
            </a:extLst>
          </p:cNvPr>
          <p:cNvSpPr/>
          <p:nvPr/>
        </p:nvSpPr>
        <p:spPr>
          <a:xfrm>
            <a:off x="3230828" y="3610987"/>
            <a:ext cx="514905" cy="878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7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7B538-C0C3-4C9D-B49A-F8A39017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 </a:t>
                </a:r>
                <a:r>
                  <a:rPr lang="zh-CN" altLang="en-US" dirty="0"/>
                  <a:t>定义拉格朗日函数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与原始问题等价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针对每一组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dirty="0"/>
                  <a:t>调节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C00FF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i="1">
                                <a:solidFill>
                                  <a:srgbClr val="CC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func>
                    <m:r>
                      <a:rPr lang="en-US" altLang="zh-CN" b="1" i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CC00FF"/>
                  </a:solidFill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无穷大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rgbClr val="CC00FF"/>
                  </a:solidFill>
                </a:endParaRP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A28D7F-6D8A-4C47-ADBB-809E616FA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/>
              <p:nvPr/>
            </p:nvSpPr>
            <p:spPr>
              <a:xfrm>
                <a:off x="6291248" y="2673627"/>
                <a:ext cx="9821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𝜶</m:t>
                          </m:r>
                        </m:e>
                        <m:sub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A01EE06-21ED-4028-89D7-C048ED51A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48" y="2673627"/>
                <a:ext cx="982192" cy="400110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14A347-2E17-4FF6-B1E7-3D1AF3700A8C}"/>
                  </a:ext>
                </a:extLst>
              </p:cNvPr>
              <p:cNvSpPr/>
              <p:nvPr/>
            </p:nvSpPr>
            <p:spPr>
              <a:xfrm>
                <a:off x="5406887" y="3171210"/>
                <a:ext cx="6341165" cy="3389261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CC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如果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𝒘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𝒃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CC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不好：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在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个约束中至少有一条不满足，即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p>
                        </m:s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&lt;1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，也就是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1−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p>
                        </m:s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&gt;0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。此时，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无穷大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即可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3429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如果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𝒘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𝒃</m:t>
                    </m:r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好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：满足所有约束，即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p>
                        </m:s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≥1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，也就是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1−</m:t>
                    </m:r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∙</m:t>
                        </m:r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p>
                        </m:s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&lt;0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。此时，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最好取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，那么最大化的结果就是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</m:d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</m:e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14A347-2E17-4FF6-B1E7-3D1AF3700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87" y="3171210"/>
                <a:ext cx="6341165" cy="3389261"/>
              </a:xfrm>
              <a:prstGeom prst="rect">
                <a:avLst/>
              </a:prstGeom>
              <a:blipFill>
                <a:blip r:embed="rId4"/>
                <a:stretch>
                  <a:fillRect l="-7390" t="-1254" b="-1989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19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>
            <a:extLst>
              <a:ext uri="{FF2B5EF4-FFF2-40B4-BE49-F238E27FC236}">
                <a16:creationId xmlns:a16="http://schemas.microsoft.com/office/drawing/2014/main" id="{F19166DD-E2C1-4528-983E-16B36D4435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线性分类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93923" name="Rectangle 3">
            <a:extLst>
              <a:ext uri="{FF2B5EF4-FFF2-40B4-BE49-F238E27FC236}">
                <a16:creationId xmlns:a16="http://schemas.microsoft.com/office/drawing/2014/main" id="{2483F2F1-88F7-4937-9768-8362D71AA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600" i="1">
                <a:ea typeface="宋体" panose="02010600030101010101" pitchFamily="2" charset="-122"/>
              </a:rPr>
              <a:t>f </a:t>
            </a:r>
            <a:r>
              <a:rPr lang="en-US" altLang="zh-CN">
                <a:ea typeface="宋体" panose="02010600030101010101" pitchFamily="2" charset="-122"/>
              </a:rPr>
              <a:t>        </a:t>
            </a:r>
          </a:p>
        </p:txBody>
      </p:sp>
      <p:sp>
        <p:nvSpPr>
          <p:cNvPr id="593924" name="Line 4">
            <a:extLst>
              <a:ext uri="{FF2B5EF4-FFF2-40B4-BE49-F238E27FC236}">
                <a16:creationId xmlns:a16="http://schemas.microsoft.com/office/drawing/2014/main" id="{C2788273-02CA-46A4-BA3F-9D406CA1B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93925" name="Text Box 5">
            <a:extLst>
              <a:ext uri="{FF2B5EF4-FFF2-40B4-BE49-F238E27FC236}">
                <a16:creationId xmlns:a16="http://schemas.microsoft.com/office/drawing/2014/main" id="{024B78C2-02FE-42DA-8A11-C98E0758E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593926" name="Line 6">
            <a:extLst>
              <a:ext uri="{FF2B5EF4-FFF2-40B4-BE49-F238E27FC236}">
                <a16:creationId xmlns:a16="http://schemas.microsoft.com/office/drawing/2014/main" id="{36D0CD69-10F9-46F5-9BDE-75814E8B9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93927" name="Text Box 7">
            <a:extLst>
              <a:ext uri="{FF2B5EF4-FFF2-40B4-BE49-F238E27FC236}">
                <a16:creationId xmlns:a16="http://schemas.microsoft.com/office/drawing/2014/main" id="{FB5BE9C2-C960-4A21-9EA9-F6ECC689D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>
                <a:solidFill>
                  <a:srgbClr val="00CC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93928" name="Line 8">
            <a:extLst>
              <a:ext uri="{FF2B5EF4-FFF2-40B4-BE49-F238E27FC236}">
                <a16:creationId xmlns:a16="http://schemas.microsoft.com/office/drawing/2014/main" id="{52A5B1B7-6706-4599-93A0-9858E8D14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93929" name="Text Box 9">
            <a:extLst>
              <a:ext uri="{FF2B5EF4-FFF2-40B4-BE49-F238E27FC236}">
                <a16:creationId xmlns:a16="http://schemas.microsoft.com/office/drawing/2014/main" id="{E6F38E60-2222-432D-9442-228BC9297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>
                <a:ea typeface="宋体" panose="02010600030101010101" pitchFamily="2" charset="-122"/>
              </a:rPr>
              <a:t>y</a:t>
            </a:r>
            <a:r>
              <a:rPr lang="en-US" altLang="zh-CN" sz="3200" baseline="30000">
                <a:ea typeface="宋体" panose="02010600030101010101" pitchFamily="2" charset="-122"/>
              </a:rPr>
              <a:t>est</a:t>
            </a:r>
          </a:p>
        </p:txBody>
      </p:sp>
      <p:sp>
        <p:nvSpPr>
          <p:cNvPr id="593986" name="Text Box 66">
            <a:extLst>
              <a:ext uri="{FF2B5EF4-FFF2-40B4-BE49-F238E27FC236}">
                <a16:creationId xmlns:a16="http://schemas.microsoft.com/office/drawing/2014/main" id="{43354564-7FC4-42FA-A632-4F35FC301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905001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denotes +1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593987" name="Oval 67">
            <a:extLst>
              <a:ext uri="{FF2B5EF4-FFF2-40B4-BE49-F238E27FC236}">
                <a16:creationId xmlns:a16="http://schemas.microsoft.com/office/drawing/2014/main" id="{1EDEC888-3B39-4F40-8997-4B488A20992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439194" y="2056607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8" name="Oval 68">
            <a:extLst>
              <a:ext uri="{FF2B5EF4-FFF2-40B4-BE49-F238E27FC236}">
                <a16:creationId xmlns:a16="http://schemas.microsoft.com/office/drawing/2014/main" id="{FD8D28DD-5586-4D15-B3D8-8FD33F74917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2439988" y="2513013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30" name="Line 10">
            <a:extLst>
              <a:ext uri="{FF2B5EF4-FFF2-40B4-BE49-F238E27FC236}">
                <a16:creationId xmlns:a16="http://schemas.microsoft.com/office/drawing/2014/main" id="{CEFD6047-796C-4552-99F4-520609DE0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93931" name="Line 11">
            <a:extLst>
              <a:ext uri="{FF2B5EF4-FFF2-40B4-BE49-F238E27FC236}">
                <a16:creationId xmlns:a16="http://schemas.microsoft.com/office/drawing/2014/main" id="{04034019-25C8-4420-80B8-80461A13B7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93935" name="Oval 15">
            <a:extLst>
              <a:ext uri="{FF2B5EF4-FFF2-40B4-BE49-F238E27FC236}">
                <a16:creationId xmlns:a16="http://schemas.microsoft.com/office/drawing/2014/main" id="{21EBFCBA-346A-4976-8FF8-921FB7ED94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41926" y="5032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37" name="Oval 17">
            <a:extLst>
              <a:ext uri="{FF2B5EF4-FFF2-40B4-BE49-F238E27FC236}">
                <a16:creationId xmlns:a16="http://schemas.microsoft.com/office/drawing/2014/main" id="{5D0088F3-4CFE-47C7-94D2-D8721ACA6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0026" y="3903664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38" name="Oval 18">
            <a:extLst>
              <a:ext uri="{FF2B5EF4-FFF2-40B4-BE49-F238E27FC236}">
                <a16:creationId xmlns:a16="http://schemas.microsoft.com/office/drawing/2014/main" id="{32E23035-0594-4F7F-BFBA-27CA11B917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4226" y="28146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39" name="Oval 19">
            <a:extLst>
              <a:ext uri="{FF2B5EF4-FFF2-40B4-BE49-F238E27FC236}">
                <a16:creationId xmlns:a16="http://schemas.microsoft.com/office/drawing/2014/main" id="{B4979CA4-4F9C-4DAA-B2DD-FE196A4158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7726" y="3635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40" name="Oval 20">
            <a:extLst>
              <a:ext uri="{FF2B5EF4-FFF2-40B4-BE49-F238E27FC236}">
                <a16:creationId xmlns:a16="http://schemas.microsoft.com/office/drawing/2014/main" id="{A5619CAE-E0C0-42B6-B520-262B52BD1B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33951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41" name="Oval 21">
            <a:extLst>
              <a:ext uri="{FF2B5EF4-FFF2-40B4-BE49-F238E27FC236}">
                <a16:creationId xmlns:a16="http://schemas.microsoft.com/office/drawing/2014/main" id="{9A51C50D-8CF7-48EC-9933-13D8C400C9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733801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42" name="Oval 22">
            <a:extLst>
              <a:ext uri="{FF2B5EF4-FFF2-40B4-BE49-F238E27FC236}">
                <a16:creationId xmlns:a16="http://schemas.microsoft.com/office/drawing/2014/main" id="{F28AB8E8-5BF4-46C5-8DAD-9B30C2F771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1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43" name="Oval 23">
            <a:extLst>
              <a:ext uri="{FF2B5EF4-FFF2-40B4-BE49-F238E27FC236}">
                <a16:creationId xmlns:a16="http://schemas.microsoft.com/office/drawing/2014/main" id="{675B8A55-4FC7-4E2D-954A-9836F3E9C8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9401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45" name="Oval 25">
            <a:extLst>
              <a:ext uri="{FF2B5EF4-FFF2-40B4-BE49-F238E27FC236}">
                <a16:creationId xmlns:a16="http://schemas.microsoft.com/office/drawing/2014/main" id="{D4F9863B-CE9D-4CA2-B6C4-5910B36FB6F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5411789" y="4443414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46" name="Oval 26">
            <a:extLst>
              <a:ext uri="{FF2B5EF4-FFF2-40B4-BE49-F238E27FC236}">
                <a16:creationId xmlns:a16="http://schemas.microsoft.com/office/drawing/2014/main" id="{64C1F3FA-E76D-4E83-8B88-18ECB193AC5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527926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49" name="Oval 29">
            <a:extLst>
              <a:ext uri="{FF2B5EF4-FFF2-40B4-BE49-F238E27FC236}">
                <a16:creationId xmlns:a16="http://schemas.microsoft.com/office/drawing/2014/main" id="{3A15C2AB-E3FC-480D-9021-E08B8B8AE8E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819901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50" name="Oval 30">
            <a:extLst>
              <a:ext uri="{FF2B5EF4-FFF2-40B4-BE49-F238E27FC236}">
                <a16:creationId xmlns:a16="http://schemas.microsoft.com/office/drawing/2014/main" id="{E2A27BEF-E5C0-42F6-A8C0-27B19BF288D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48201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52" name="Oval 32">
            <a:extLst>
              <a:ext uri="{FF2B5EF4-FFF2-40B4-BE49-F238E27FC236}">
                <a16:creationId xmlns:a16="http://schemas.microsoft.com/office/drawing/2014/main" id="{BE432980-E2BC-4415-BFEA-E2C7C5DA832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235701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54" name="Oval 34">
            <a:extLst>
              <a:ext uri="{FF2B5EF4-FFF2-40B4-BE49-F238E27FC236}">
                <a16:creationId xmlns:a16="http://schemas.microsoft.com/office/drawing/2014/main" id="{29FE4F51-D389-469C-9F32-66D4112C325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391401" y="4495801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55" name="Oval 35">
            <a:extLst>
              <a:ext uri="{FF2B5EF4-FFF2-40B4-BE49-F238E27FC236}">
                <a16:creationId xmlns:a16="http://schemas.microsoft.com/office/drawing/2014/main" id="{6D938F65-78B8-4CF3-9BF4-6143FCFF017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38676" y="36401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58" name="Oval 38">
            <a:extLst>
              <a:ext uri="{FF2B5EF4-FFF2-40B4-BE49-F238E27FC236}">
                <a16:creationId xmlns:a16="http://schemas.microsoft.com/office/drawing/2014/main" id="{DDB3585E-887A-417B-8E22-0869209DFB8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391151" y="3057526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59" name="Oval 39">
            <a:extLst>
              <a:ext uri="{FF2B5EF4-FFF2-40B4-BE49-F238E27FC236}">
                <a16:creationId xmlns:a16="http://schemas.microsoft.com/office/drawing/2014/main" id="{F8F9871C-E377-4840-A1A6-21F53041F4F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660232" y="5242720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2" name="Oval 42">
            <a:extLst>
              <a:ext uri="{FF2B5EF4-FFF2-40B4-BE49-F238E27FC236}">
                <a16:creationId xmlns:a16="http://schemas.microsoft.com/office/drawing/2014/main" id="{1F91B45C-4267-455B-82CE-D508093D2DB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38676" y="40989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3" name="Oval 43">
            <a:extLst>
              <a:ext uri="{FF2B5EF4-FFF2-40B4-BE49-F238E27FC236}">
                <a16:creationId xmlns:a16="http://schemas.microsoft.com/office/drawing/2014/main" id="{4FDCA1D7-AF74-4D8A-8689-10C80F916A7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67401" y="2393951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4" name="Oval 44">
            <a:extLst>
              <a:ext uri="{FF2B5EF4-FFF2-40B4-BE49-F238E27FC236}">
                <a16:creationId xmlns:a16="http://schemas.microsoft.com/office/drawing/2014/main" id="{4B9DA835-DEBB-43B2-A682-1F623C34875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828633" y="4144170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5" name="Oval 45">
            <a:extLst>
              <a:ext uri="{FF2B5EF4-FFF2-40B4-BE49-F238E27FC236}">
                <a16:creationId xmlns:a16="http://schemas.microsoft.com/office/drawing/2014/main" id="{55F07C42-248F-4E85-B3F3-257721B9B93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94389" y="407987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6" name="Oval 46">
            <a:extLst>
              <a:ext uri="{FF2B5EF4-FFF2-40B4-BE49-F238E27FC236}">
                <a16:creationId xmlns:a16="http://schemas.microsoft.com/office/drawing/2014/main" id="{38212E8A-4618-40B2-95C3-465E6FC6EBB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7143751" y="3365501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7" name="Oval 47">
            <a:extLst>
              <a:ext uri="{FF2B5EF4-FFF2-40B4-BE49-F238E27FC236}">
                <a16:creationId xmlns:a16="http://schemas.microsoft.com/office/drawing/2014/main" id="{C83CCF75-4637-4DC3-8272-EE7DB8238FA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11689" y="23463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68" name="Oval 48">
            <a:extLst>
              <a:ext uri="{FF2B5EF4-FFF2-40B4-BE49-F238E27FC236}">
                <a16:creationId xmlns:a16="http://schemas.microsoft.com/office/drawing/2014/main" id="{23A716A0-5333-4DDD-BED7-5DD7F652221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784976" y="32734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0" name="Oval 50">
            <a:extLst>
              <a:ext uri="{FF2B5EF4-FFF2-40B4-BE49-F238E27FC236}">
                <a16:creationId xmlns:a16="http://schemas.microsoft.com/office/drawing/2014/main" id="{4776676E-AC73-407A-8D2D-D2DFE3760A2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641308" y="4718845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1" name="Oval 51">
            <a:extLst>
              <a:ext uri="{FF2B5EF4-FFF2-40B4-BE49-F238E27FC236}">
                <a16:creationId xmlns:a16="http://schemas.microsoft.com/office/drawing/2014/main" id="{400E45EA-F262-45A0-9F1D-CEC1793CC2A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022058" y="3534570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2" name="Oval 52">
            <a:extLst>
              <a:ext uri="{FF2B5EF4-FFF2-40B4-BE49-F238E27FC236}">
                <a16:creationId xmlns:a16="http://schemas.microsoft.com/office/drawing/2014/main" id="{7A736DFF-A48D-47DB-9C6A-E79057BB5B2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175376" y="5254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3" name="Oval 53">
            <a:extLst>
              <a:ext uri="{FF2B5EF4-FFF2-40B4-BE49-F238E27FC236}">
                <a16:creationId xmlns:a16="http://schemas.microsoft.com/office/drawing/2014/main" id="{31BFCF81-D46C-47E4-8932-CB282AF03C8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70576" y="4873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5" name="Oval 55">
            <a:extLst>
              <a:ext uri="{FF2B5EF4-FFF2-40B4-BE49-F238E27FC236}">
                <a16:creationId xmlns:a16="http://schemas.microsoft.com/office/drawing/2014/main" id="{1A044EDD-B238-4283-8204-1455F492152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341019" y="3736182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6" name="Oval 56">
            <a:extLst>
              <a:ext uri="{FF2B5EF4-FFF2-40B4-BE49-F238E27FC236}">
                <a16:creationId xmlns:a16="http://schemas.microsoft.com/office/drawing/2014/main" id="{0F77D7B5-DF45-4122-88C5-71073291B5A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237163" y="2776538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78" name="Oval 58">
            <a:extLst>
              <a:ext uri="{FF2B5EF4-FFF2-40B4-BE49-F238E27FC236}">
                <a16:creationId xmlns:a16="http://schemas.microsoft.com/office/drawing/2014/main" id="{2E78063D-7853-4832-8DBF-68A75E59942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80101" y="4364038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0" name="Oval 60">
            <a:extLst>
              <a:ext uri="{FF2B5EF4-FFF2-40B4-BE49-F238E27FC236}">
                <a16:creationId xmlns:a16="http://schemas.microsoft.com/office/drawing/2014/main" id="{8B587022-7ACA-4A01-9FA0-489A6D1058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028282" y="308213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2" name="Oval 62">
            <a:extLst>
              <a:ext uri="{FF2B5EF4-FFF2-40B4-BE49-F238E27FC236}">
                <a16:creationId xmlns:a16="http://schemas.microsoft.com/office/drawing/2014/main" id="{F5800B63-DCD8-4C19-AEE3-FE13F33E796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461795" y="5049045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3" name="Oval 63">
            <a:extLst>
              <a:ext uri="{FF2B5EF4-FFF2-40B4-BE49-F238E27FC236}">
                <a16:creationId xmlns:a16="http://schemas.microsoft.com/office/drawing/2014/main" id="{FDA2CD58-5011-483D-AD7E-E37E9EA33EA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827838" y="4756151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4" name="Text Box 64">
            <a:extLst>
              <a:ext uri="{FF2B5EF4-FFF2-40B4-BE49-F238E27FC236}">
                <a16:creationId xmlns:a16="http://schemas.microsoft.com/office/drawing/2014/main" id="{A18412FD-51F3-4030-A149-FD92CD1D8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676400"/>
            <a:ext cx="32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i="1">
                <a:ea typeface="宋体" panose="02010600030101010101" pitchFamily="2" charset="-122"/>
              </a:rPr>
              <a:t>f</a:t>
            </a:r>
            <a:r>
              <a:rPr lang="en-US" altLang="zh-CN" i="1">
                <a:ea typeface="宋体" panose="02010600030101010101" pitchFamily="2" charset="-122"/>
              </a:rPr>
              <a:t>(</a:t>
            </a:r>
            <a:r>
              <a:rPr lang="en-US" altLang="zh-CN" b="1" i="1">
                <a:ea typeface="宋体" panose="02010600030101010101" pitchFamily="2" charset="-122"/>
              </a:rPr>
              <a:t>x</a:t>
            </a:r>
            <a:r>
              <a:rPr lang="en-US" altLang="zh-CN" i="1">
                <a:ea typeface="宋体" panose="02010600030101010101" pitchFamily="2" charset="-122"/>
              </a:rPr>
              <a:t>,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,b</a:t>
            </a:r>
            <a:r>
              <a:rPr lang="en-US" altLang="zh-CN" i="1">
                <a:ea typeface="宋体" panose="02010600030101010101" pitchFamily="2" charset="-122"/>
              </a:rPr>
              <a:t>) = sign(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b="1" i="1">
                <a:ea typeface="宋体" panose="02010600030101010101" pitchFamily="2" charset="-122"/>
              </a:rPr>
              <a:t>. x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- 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b</a:t>
            </a:r>
            <a:r>
              <a:rPr lang="en-US" altLang="zh-CN" i="1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593991" name="Text Box 71">
            <a:extLst>
              <a:ext uri="{FF2B5EF4-FFF2-40B4-BE49-F238E27FC236}">
                <a16:creationId xmlns:a16="http://schemas.microsoft.com/office/drawing/2014/main" id="{523D8359-5626-430C-BA7D-D74140D62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00400"/>
            <a:ext cx="2438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  <p:sp>
        <p:nvSpPr>
          <p:cNvPr id="593992" name="Text Box 72">
            <a:extLst>
              <a:ext uri="{FF2B5EF4-FFF2-40B4-BE49-F238E27FC236}">
                <a16:creationId xmlns:a16="http://schemas.microsoft.com/office/drawing/2014/main" id="{B56A682F-B35C-4EFC-9605-51F34B33B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352801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怎么分？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A1818-035E-40F8-BEA1-AE5E1F54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91F127-9DA6-4886-BA1E-F67A5D7DCC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原始问题：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Cambria Math" panose="02040503050406030204" pitchFamily="18" charset="0"/>
                  </a:rPr>
                  <a:t>对偶问题：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𝐚𝐱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𝐢𝐧</m:t>
                                </m:r>
                              </m:e>
                              <m:lim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func>
                      </m:e>
                    </m:func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91F127-9DA6-4886-BA1E-F67A5D7DCC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667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8D132-2313-4EFE-BE1D-21891460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758605-68E6-4046-829C-6D96B6786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𝑏𝑤</m:t>
                        </m:r>
                      </m:lim>
                    </m:limLow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带入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758605-68E6-4046-829C-6D96B6786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452" y="1253331"/>
                <a:ext cx="9515818" cy="4978504"/>
              </a:xfrm>
              <a:blipFill>
                <a:blip r:embed="rId2"/>
                <a:stretch>
                  <a:fillRect l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37EAD6-A439-49B8-8249-F310277B31C1}"/>
                  </a:ext>
                </a:extLst>
              </p:cNvPr>
              <p:cNvSpPr/>
              <p:nvPr/>
            </p:nvSpPr>
            <p:spPr>
              <a:xfrm>
                <a:off x="1103336" y="2739267"/>
                <a:ext cx="6875418" cy="720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𝛼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  <m: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p>
                        </m:sSubSup>
                      </m:e>
                    </m:nary>
                    <m:r>
                      <a:rPr kumimoji="0" lang="en-US" altLang="zh-CN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</m:sSub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𝜶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b>
                        </m:sSub>
                        <m:sSup>
                          <m:sSup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𝒚</m:t>
                            </m:r>
                          </m:e>
                          <m:sup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p>
                        </m:sSup>
                        <m:sSubSup>
                          <m:sSubSupPr>
                            <m:ctrlP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𝒋</m:t>
                            </m:r>
                          </m:sub>
                          <m:sup>
                            <m:r>
                              <a:rPr kumimoji="0" lang="en-US" altLang="zh-CN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𝒊</m:t>
                            </m:r>
                          </m:sup>
                        </m:sSubSup>
                      </m:e>
                    </m:nary>
                  </m:oMath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937EAD6-A439-49B8-8249-F310277B3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36" y="2739267"/>
                <a:ext cx="6875418" cy="720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AD9B32-F8D2-4E3B-A204-C9884D08FFD4}"/>
                  </a:ext>
                </a:extLst>
              </p:cNvPr>
              <p:cNvSpPr/>
              <p:nvPr/>
            </p:nvSpPr>
            <p:spPr>
              <a:xfrm>
                <a:off x="1161031" y="3351943"/>
                <a:ext cx="6760029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num>
                        <m:den>
                          <m: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den>
                      </m:f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e>
                            <m:sub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AD9B32-F8D2-4E3B-A204-C9884D08F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31" y="3351943"/>
                <a:ext cx="6760029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34A9FF1-C2BE-4F7A-86E0-BC486C659B23}"/>
                  </a:ext>
                </a:extLst>
              </p:cNvPr>
              <p:cNvSpPr/>
              <p:nvPr/>
            </p:nvSpPr>
            <p:spPr>
              <a:xfrm>
                <a:off x="2375924" y="4624884"/>
                <a:ext cx="7273835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=−</m:t>
                          </m:r>
                          <m:f>
                            <m:f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34A9FF1-C2BE-4F7A-86E0-BC486C659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924" y="4624884"/>
                <a:ext cx="7273835" cy="1172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CC214F-3364-4A9E-BC7C-85312E4747A2}"/>
                  </a:ext>
                </a:extLst>
              </p:cNvPr>
              <p:cNvSpPr/>
              <p:nvPr/>
            </p:nvSpPr>
            <p:spPr>
              <a:xfrm>
                <a:off x="2276516" y="5658817"/>
                <a:ext cx="1867884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CC214F-3364-4A9E-BC7C-85312E47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16" y="5658817"/>
                <a:ext cx="1867884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7635716-5AC3-4337-8C40-CA8E7BCCC74F}"/>
                  </a:ext>
                </a:extLst>
              </p:cNvPr>
              <p:cNvSpPr/>
              <p:nvPr/>
            </p:nvSpPr>
            <p:spPr>
              <a:xfrm>
                <a:off x="4486522" y="5993395"/>
                <a:ext cx="1124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≥0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7635716-5AC3-4337-8C40-CA8E7BCCC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522" y="5993395"/>
                <a:ext cx="1124667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箭头: 下 22">
            <a:extLst>
              <a:ext uri="{FF2B5EF4-FFF2-40B4-BE49-F238E27FC236}">
                <a16:creationId xmlns:a16="http://schemas.microsoft.com/office/drawing/2014/main" id="{29A2E74B-26D0-49F3-BDE0-280DC097AAF6}"/>
              </a:ext>
            </a:extLst>
          </p:cNvPr>
          <p:cNvSpPr/>
          <p:nvPr/>
        </p:nvSpPr>
        <p:spPr>
          <a:xfrm>
            <a:off x="4015377" y="3844739"/>
            <a:ext cx="200109" cy="3729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BBCE03-01FC-4862-88AF-40145797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的对偶算法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2FB6A24-1530-41D3-A5C4-D2EDC55B62A2}"/>
              </a:ext>
            </a:extLst>
          </p:cNvPr>
          <p:cNvSpPr/>
          <p:nvPr/>
        </p:nvSpPr>
        <p:spPr>
          <a:xfrm rot="7685362">
            <a:off x="9317272" y="4634506"/>
            <a:ext cx="843379" cy="417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2261C7-221B-45D8-9DD0-2161E7188A06}"/>
              </a:ext>
            </a:extLst>
          </p:cNvPr>
          <p:cNvSpPr txBox="1"/>
          <p:nvPr/>
        </p:nvSpPr>
        <p:spPr>
          <a:xfrm>
            <a:off x="9848986" y="4821937"/>
            <a:ext cx="202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满足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KKT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B399C6-4020-4E6D-87F3-6DF1F98454FD}"/>
                  </a:ext>
                </a:extLst>
              </p:cNvPr>
              <p:cNvSpPr txBox="1"/>
              <p:nvPr/>
            </p:nvSpPr>
            <p:spPr>
              <a:xfrm>
                <a:off x="398460" y="1964174"/>
                <a:ext cx="24732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𝑫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𝜶</m:t>
                          </m:r>
                        </m:e>
                        <m:sup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  <m:sup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6B399C6-4020-4E6D-87F3-6DF1F9845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0" y="1964174"/>
                <a:ext cx="2473241" cy="369332"/>
              </a:xfrm>
              <a:prstGeom prst="rect">
                <a:avLst/>
              </a:prstGeom>
              <a:blipFill>
                <a:blip r:embed="rId2"/>
                <a:stretch>
                  <a:fillRect l="-3448" r="-3695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0DA136-C5F6-4741-B996-7A45B72AAEB5}"/>
                  </a:ext>
                </a:extLst>
              </p:cNvPr>
              <p:cNvSpPr txBox="1"/>
              <p:nvPr/>
            </p:nvSpPr>
            <p:spPr>
              <a:xfrm>
                <a:off x="398460" y="2544002"/>
                <a:ext cx="6495304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𝑫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𝜷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d>
                            <m:d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𝒈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𝜷</m:t>
                                  </m:r>
                                </m:e>
                                <m:sup>
                                  <m:r>
                                    <a:rPr kumimoji="0" lang="en-US" altLang="zh-CN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𝒉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0DA136-C5F6-4741-B996-7A45B72AA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0" y="2544002"/>
                <a:ext cx="6495304" cy="894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597E1DD-979C-45F6-8A98-5994FE9E8839}"/>
                  </a:ext>
                </a:extLst>
              </p:cNvPr>
              <p:cNvSpPr/>
              <p:nvPr/>
            </p:nvSpPr>
            <p:spPr>
              <a:xfrm>
                <a:off x="1734063" y="3151436"/>
                <a:ext cx="5138330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𝜶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𝒈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𝜷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𝒉</m:t>
                          </m:r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597E1DD-979C-45F6-8A98-5994FE9E8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63" y="3151436"/>
                <a:ext cx="5138330" cy="986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1223DE6-E3FC-4A53-9E2E-67CA5CFAD813}"/>
                  </a:ext>
                </a:extLst>
              </p:cNvPr>
              <p:cNvSpPr/>
              <p:nvPr/>
            </p:nvSpPr>
            <p:spPr>
              <a:xfrm>
                <a:off x="6310468" y="771908"/>
                <a:ext cx="4084825" cy="532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原函数：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max</m:t>
                            </m:r>
                          </m:e>
                          <m:lim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𝜶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𝜷</m:t>
                            </m:r>
                          </m:lim>
                        </m:limLow>
                      </m:fName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d>
                          <m:d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𝜶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𝜷</m:t>
                            </m:r>
                          </m:e>
                        </m:d>
                      </m:e>
                    </m:func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1223DE6-E3FC-4A53-9E2E-67CA5CFAD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468" y="771908"/>
                <a:ext cx="4084825" cy="532838"/>
              </a:xfrm>
              <a:prstGeom prst="rect">
                <a:avLst/>
              </a:prstGeom>
              <a:blipFill>
                <a:blip r:embed="rId5"/>
                <a:stretch>
                  <a:fillRect l="-1493" t="-9195" b="-9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27DD267-D704-45A1-8F1B-D1E84EF1FB62}"/>
                  </a:ext>
                </a:extLst>
              </p:cNvPr>
              <p:cNvSpPr/>
              <p:nvPr/>
            </p:nvSpPr>
            <p:spPr>
              <a:xfrm>
                <a:off x="6310469" y="1249747"/>
                <a:ext cx="4156266" cy="492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对偶函数：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𝑫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𝜶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𝜷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)=</m:t>
                    </m:r>
                    <m:func>
                      <m:func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2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𝜶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𝜷</m:t>
                        </m:r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27DD267-D704-45A1-8F1B-D1E84EF1F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469" y="1249747"/>
                <a:ext cx="4156266" cy="492764"/>
              </a:xfrm>
              <a:prstGeom prst="rect">
                <a:avLst/>
              </a:prstGeom>
              <a:blipFill>
                <a:blip r:embed="rId6"/>
                <a:stretch>
                  <a:fillRect l="-1466" t="-8642" r="-293"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话气泡: 矩形 14">
                <a:extLst>
                  <a:ext uri="{FF2B5EF4-FFF2-40B4-BE49-F238E27FC236}">
                    <a16:creationId xmlns:a16="http://schemas.microsoft.com/office/drawing/2014/main" id="{BAED42D5-8691-492B-9970-9F92C6695A0E}"/>
                  </a:ext>
                </a:extLst>
              </p:cNvPr>
              <p:cNvSpPr/>
              <p:nvPr/>
            </p:nvSpPr>
            <p:spPr>
              <a:xfrm>
                <a:off x="7970068" y="2009745"/>
                <a:ext cx="3537789" cy="1064162"/>
              </a:xfrm>
              <a:prstGeom prst="wedgeRectCallout">
                <a:avLst>
                  <a:gd name="adj1" fmla="val -216691"/>
                  <a:gd name="adj2" fmla="val 91176"/>
                </a:avLst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cs"/>
                  </a:rPr>
                  <a:t>等号成立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  <m:sup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cs"/>
                  </a:rPr>
                  <a:t>是一个极大值点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𝛁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𝑳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𝜶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𝜷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15" name="对话气泡: 矩形 14">
                <a:extLst>
                  <a:ext uri="{FF2B5EF4-FFF2-40B4-BE49-F238E27FC236}">
                    <a16:creationId xmlns:a16="http://schemas.microsoft.com/office/drawing/2014/main" id="{BAED42D5-8691-492B-9970-9F92C6695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8" y="2009745"/>
                <a:ext cx="3537789" cy="1064162"/>
              </a:xfrm>
              <a:prstGeom prst="wedgeRectCallout">
                <a:avLst>
                  <a:gd name="adj1" fmla="val -216691"/>
                  <a:gd name="adj2" fmla="val 91176"/>
                </a:avLst>
              </a:prstGeom>
              <a:blipFill>
                <a:blip r:embed="rId7"/>
                <a:stretch>
                  <a:fillRect t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112D2EE-9974-48EA-A58C-11F5D132C0F1}"/>
                  </a:ext>
                </a:extLst>
              </p:cNvPr>
              <p:cNvSpPr/>
              <p:nvPr/>
            </p:nvSpPr>
            <p:spPr>
              <a:xfrm>
                <a:off x="1734063" y="3920877"/>
                <a:ext cx="13142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CN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112D2EE-9974-48EA-A58C-11F5D132C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63" y="3920877"/>
                <a:ext cx="1314206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对话气泡: 矩形 16">
                <a:extLst>
                  <a:ext uri="{FF2B5EF4-FFF2-40B4-BE49-F238E27FC236}">
                    <a16:creationId xmlns:a16="http://schemas.microsoft.com/office/drawing/2014/main" id="{6B3130AE-208A-41DE-94D4-54AE218D2ADD}"/>
                  </a:ext>
                </a:extLst>
              </p:cNvPr>
              <p:cNvSpPr/>
              <p:nvPr/>
            </p:nvSpPr>
            <p:spPr>
              <a:xfrm>
                <a:off x="7970068" y="3233090"/>
                <a:ext cx="3537789" cy="1064162"/>
              </a:xfrm>
              <a:prstGeom prst="wedgeRectCallout">
                <a:avLst>
                  <a:gd name="adj1" fmla="val -216404"/>
                  <a:gd name="adj2" fmla="val 32936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cs"/>
                  </a:rPr>
                  <a:t>等号成立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  <m:sup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  <m:sup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sup>
                    </m:sSup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cs"/>
                  </a:rPr>
                  <a:t>都是非正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endParaRP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𝒋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𝒈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对话气泡: 矩形 16">
                <a:extLst>
                  <a:ext uri="{FF2B5EF4-FFF2-40B4-BE49-F238E27FC236}">
                    <a16:creationId xmlns:a16="http://schemas.microsoft.com/office/drawing/2014/main" id="{6B3130AE-208A-41DE-94D4-54AE218D2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68" y="3233090"/>
                <a:ext cx="3537789" cy="1064162"/>
              </a:xfrm>
              <a:prstGeom prst="wedgeRectCallout">
                <a:avLst>
                  <a:gd name="adj1" fmla="val -216404"/>
                  <a:gd name="adj2" fmla="val 32936"/>
                </a:avLst>
              </a:prstGeom>
              <a:blipFill>
                <a:blip r:embed="rId9"/>
                <a:stretch>
                  <a:fillRect t="-2857" b="-6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A0574D-9699-4C22-931D-C38B0C60A7C7}"/>
                  </a:ext>
                </a:extLst>
              </p:cNvPr>
              <p:cNvSpPr txBox="1"/>
              <p:nvPr/>
            </p:nvSpPr>
            <p:spPr>
              <a:xfrm>
                <a:off x="7283939" y="4659327"/>
                <a:ext cx="1979877" cy="1860509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𝝏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𝑳</m:t>
                        </m:r>
                      </m:num>
                      <m:den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𝝏</m:t>
                        </m:r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den>
                    </m:f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</m:sSub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𝒉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anose="02010600030101010101" pitchFamily="2" charset="-122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𝒈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en-US" altLang="zh-CN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𝜶</m:t>
                        </m:r>
                      </m:e>
                      <m:sub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𝒋</m:t>
                        </m:r>
                      </m:sub>
                    </m:sSub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≥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𝟎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A0574D-9699-4C22-931D-C38B0C60A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939" y="4659327"/>
                <a:ext cx="1979877" cy="1860509"/>
              </a:xfrm>
              <a:prstGeom prst="rect">
                <a:avLst/>
              </a:prstGeom>
              <a:blipFill>
                <a:blip r:embed="rId10"/>
                <a:stretch>
                  <a:fillRect l="-2769" b="-2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ADD925-9BD7-429F-975E-A2AB36E2BC40}"/>
              </a:ext>
            </a:extLst>
          </p:cNvPr>
          <p:cNvSpPr/>
          <p:nvPr/>
        </p:nvSpPr>
        <p:spPr>
          <a:xfrm>
            <a:off x="5128591" y="3233090"/>
            <a:ext cx="1604718" cy="68778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59392412-C1D3-4492-848E-5B0B2D622CF6}"/>
                  </a:ext>
                </a:extLst>
              </p:cNvPr>
              <p:cNvSpPr/>
              <p:nvPr/>
            </p:nvSpPr>
            <p:spPr>
              <a:xfrm>
                <a:off x="3322214" y="4297252"/>
                <a:ext cx="1604718" cy="687787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𝜶</m:t>
                          </m:r>
                        </m:e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𝒈</m:t>
                      </m:r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</m:t>
                      </m:r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59392412-C1D3-4492-848E-5B0B2D622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214" y="4297252"/>
                <a:ext cx="1604718" cy="687787"/>
              </a:xfrm>
              <a:prstGeom prst="roundRect">
                <a:avLst/>
              </a:prstGeom>
              <a:blipFill>
                <a:blip r:embed="rId11"/>
                <a:stretch>
                  <a:fillRect b="-526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9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 animBg="1"/>
      <p:bldP spid="9" grpId="0"/>
      <p:bldP spid="11" grpId="0"/>
      <p:bldP spid="12" grpId="0"/>
      <p:bldP spid="15" grpId="0" animBg="1"/>
      <p:bldP spid="16" grpId="0"/>
      <p:bldP spid="17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58519-43A8-4F28-BA89-21936D35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对偶问题解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C54524-2036-41B9-844C-96D370891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根据</a:t>
                </a:r>
                <a:r>
                  <a:rPr lang="en-US" altLang="zh-CN" dirty="0"/>
                  <a:t>KKT</a:t>
                </a:r>
                <a:r>
                  <a:rPr lang="zh-CN" altLang="en-US" dirty="0"/>
                  <a:t>条件：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C54524-2036-41B9-844C-96D370891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">
            <a:extLst>
              <a:ext uri="{FF2B5EF4-FFF2-40B4-BE49-F238E27FC236}">
                <a16:creationId xmlns:a16="http://schemas.microsoft.com/office/drawing/2014/main" id="{4D3148BC-4B9A-4065-81DF-AD36C5141A38}"/>
              </a:ext>
            </a:extLst>
          </p:cNvPr>
          <p:cNvSpPr/>
          <p:nvPr/>
        </p:nvSpPr>
        <p:spPr>
          <a:xfrm>
            <a:off x="6096000" y="2633870"/>
            <a:ext cx="1984513" cy="238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ADEEB8-190B-441C-9B98-FCCB45140D0A}"/>
              </a:ext>
            </a:extLst>
          </p:cNvPr>
          <p:cNvSpPr/>
          <p:nvPr/>
        </p:nvSpPr>
        <p:spPr>
          <a:xfrm>
            <a:off x="1566575" y="3534061"/>
            <a:ext cx="3289852" cy="576469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F06400-3162-4A03-BC40-A891736A37EF}"/>
                  </a:ext>
                </a:extLst>
              </p:cNvPr>
              <p:cNvSpPr txBox="1"/>
              <p:nvPr/>
            </p:nvSpPr>
            <p:spPr>
              <a:xfrm>
                <a:off x="7330156" y="4489922"/>
                <a:ext cx="2877260" cy="86017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cs"/>
                  </a:rPr>
                  <a:t>对于正分量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&gt;0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65000"/>
                                  <a:lumOff val="3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65000"/>
                                      <a:lumOff val="3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F06400-3162-4A03-BC40-A891736A3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156" y="4489922"/>
                <a:ext cx="2877260" cy="860172"/>
              </a:xfrm>
              <a:prstGeom prst="rect">
                <a:avLst/>
              </a:prstGeom>
              <a:blipFill>
                <a:blip r:embed="rId4"/>
                <a:stretch>
                  <a:fillRect l="-3178" t="-5674" b="-14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00005D-2ED0-48F7-B719-2B425CD180FB}"/>
                  </a:ext>
                </a:extLst>
              </p:cNvPr>
              <p:cNvSpPr txBox="1"/>
              <p:nvPr/>
            </p:nvSpPr>
            <p:spPr>
              <a:xfrm>
                <a:off x="8355651" y="2290284"/>
                <a:ext cx="1783437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00005D-2ED0-48F7-B719-2B425CD18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651" y="2290284"/>
                <a:ext cx="1783437" cy="8654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618125-F745-48C4-94F9-40E55B0BA542}"/>
                  </a:ext>
                </a:extLst>
              </p:cNvPr>
              <p:cNvSpPr txBox="1"/>
              <p:nvPr/>
            </p:nvSpPr>
            <p:spPr>
              <a:xfrm>
                <a:off x="8359427" y="3269477"/>
                <a:ext cx="2966068" cy="900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618125-F745-48C4-94F9-40E55B0BA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427" y="3269477"/>
                <a:ext cx="2966068" cy="900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58519-43A8-4F28-BA89-21936D35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对偶问题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C54524-2036-41B9-844C-96D370891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3065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SVM</a:t>
                </a:r>
                <a:r>
                  <a:rPr lang="zh-CN" altLang="en-US" dirty="0"/>
                  <a:t>目标函数：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altLang="zh-CN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en-US" altLang="zh-CN" dirty="0"/>
                  <a:t>1998</a:t>
                </a:r>
                <a:r>
                  <a:rPr lang="zh-CN" altLang="en-US" dirty="0"/>
                  <a:t>年，由</a:t>
                </a:r>
                <a:r>
                  <a:rPr lang="en-US" altLang="zh-CN" dirty="0"/>
                  <a:t>Platt</a:t>
                </a:r>
                <a:r>
                  <a:rPr lang="zh-CN" altLang="en-US" dirty="0"/>
                  <a:t>提出的序列最小最优化算法</a:t>
                </a:r>
                <a:r>
                  <a:rPr lang="en-US" altLang="zh-CN" dirty="0"/>
                  <a:t>(SMO)</a:t>
                </a:r>
                <a:r>
                  <a:rPr lang="zh-CN" altLang="en-US" dirty="0"/>
                  <a:t>可以高效的求解上述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问题，它把原始求解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个参数二次规划问题分解成很多个子二次规划问题分别求解</a:t>
                </a:r>
                <a:endParaRPr lang="en-US" altLang="zh-CN" dirty="0"/>
              </a:p>
              <a:p>
                <a:pPr lvl="1"/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C54524-2036-41B9-844C-96D370891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30652"/>
              </a:xfr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0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4D295DFD-6828-417C-A38A-4963FAA02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非线性可分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9742FA0F-1A59-426D-8F1C-DA72759E4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数据出现交叉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怎么办？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低维到高维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2212" name="Line 4">
            <a:extLst>
              <a:ext uri="{FF2B5EF4-FFF2-40B4-BE49-F238E27FC236}">
                <a16:creationId xmlns:a16="http://schemas.microsoft.com/office/drawing/2014/main" id="{EE6B9C10-51ED-4D46-89B4-E240B2319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314575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13" name="AutoShape 5">
            <a:extLst>
              <a:ext uri="{FF2B5EF4-FFF2-40B4-BE49-F238E27FC236}">
                <a16:creationId xmlns:a16="http://schemas.microsoft.com/office/drawing/2014/main" id="{5DE848F2-588C-4B3D-B03F-BD4686CEB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14" name="Line 6">
            <a:extLst>
              <a:ext uri="{FF2B5EF4-FFF2-40B4-BE49-F238E27FC236}">
                <a16:creationId xmlns:a16="http://schemas.microsoft.com/office/drawing/2014/main" id="{DCBF6F7B-7C21-43A8-BDC6-441412F925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0150" y="2257425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15" name="Text Box 7">
            <a:extLst>
              <a:ext uri="{FF2B5EF4-FFF2-40B4-BE49-F238E27FC236}">
                <a16:creationId xmlns:a16="http://schemas.microsoft.com/office/drawing/2014/main" id="{1FC2806A-C18F-4466-BB54-3DE7B1F9E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2314576"/>
            <a:ext cx="342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22216" name="AutoShape 8">
            <a:extLst>
              <a:ext uri="{FF2B5EF4-FFF2-40B4-BE49-F238E27FC236}">
                <a16:creationId xmlns:a16="http://schemas.microsoft.com/office/drawing/2014/main" id="{CDA21152-76CD-4ACC-BA85-3FD39167B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226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17" name="AutoShape 9">
            <a:extLst>
              <a:ext uri="{FF2B5EF4-FFF2-40B4-BE49-F238E27FC236}">
                <a16:creationId xmlns:a16="http://schemas.microsoft.com/office/drawing/2014/main" id="{AA94153C-2425-494A-9402-30AECFAC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18" name="AutoShape 10">
            <a:extLst>
              <a:ext uri="{FF2B5EF4-FFF2-40B4-BE49-F238E27FC236}">
                <a16:creationId xmlns:a16="http://schemas.microsoft.com/office/drawing/2014/main" id="{3CA33F3D-1B7E-44C7-87CD-936254354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19" name="AutoShape 11">
            <a:extLst>
              <a:ext uri="{FF2B5EF4-FFF2-40B4-BE49-F238E27FC236}">
                <a16:creationId xmlns:a16="http://schemas.microsoft.com/office/drawing/2014/main" id="{77BA03A1-DF23-43E2-8707-0C7BE33EB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20" name="AutoShape 12">
            <a:extLst>
              <a:ext uri="{FF2B5EF4-FFF2-40B4-BE49-F238E27FC236}">
                <a16:creationId xmlns:a16="http://schemas.microsoft.com/office/drawing/2014/main" id="{BB02096F-362A-4CE9-83AB-E633BDA8C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21" name="AutoShape 13">
            <a:extLst>
              <a:ext uri="{FF2B5EF4-FFF2-40B4-BE49-F238E27FC236}">
                <a16:creationId xmlns:a16="http://schemas.microsoft.com/office/drawing/2014/main" id="{20863A6F-18C0-4417-8C22-CAC0EE965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22" name="Line 14">
            <a:extLst>
              <a:ext uri="{FF2B5EF4-FFF2-40B4-BE49-F238E27FC236}">
                <a16:creationId xmlns:a16="http://schemas.microsoft.com/office/drawing/2014/main" id="{61BFA9EF-C1C8-4E04-BAF3-E941861DB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0" y="2066925"/>
            <a:ext cx="0" cy="5524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23" name="Oval 15">
            <a:extLst>
              <a:ext uri="{FF2B5EF4-FFF2-40B4-BE49-F238E27FC236}">
                <a16:creationId xmlns:a16="http://schemas.microsoft.com/office/drawing/2014/main" id="{B7850F95-3C72-4BBA-85E4-4DE796384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38" y="2211389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24" name="Oval 16">
            <a:extLst>
              <a:ext uri="{FF2B5EF4-FFF2-40B4-BE49-F238E27FC236}">
                <a16:creationId xmlns:a16="http://schemas.microsoft.com/office/drawing/2014/main" id="{75821F05-662E-4371-B226-3C772C4BE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3" y="2201864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26" name="Line 18">
            <a:extLst>
              <a:ext uri="{FF2B5EF4-FFF2-40B4-BE49-F238E27FC236}">
                <a16:creationId xmlns:a16="http://schemas.microsoft.com/office/drawing/2014/main" id="{80081197-8E7A-4AB4-8929-8245D8E648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53064" y="2038350"/>
            <a:ext cx="9525" cy="5984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27" name="Line 19">
            <a:extLst>
              <a:ext uri="{FF2B5EF4-FFF2-40B4-BE49-F238E27FC236}">
                <a16:creationId xmlns:a16="http://schemas.microsoft.com/office/drawing/2014/main" id="{81A164D5-08C7-4DC1-B0CF-56084671E1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38689" y="2038350"/>
            <a:ext cx="9525" cy="5984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28" name="Line 20">
            <a:extLst>
              <a:ext uri="{FF2B5EF4-FFF2-40B4-BE49-F238E27FC236}">
                <a16:creationId xmlns:a16="http://schemas.microsoft.com/office/drawing/2014/main" id="{68410152-5F16-4436-BFBF-780E862AC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743325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29" name="AutoShape 21">
            <a:extLst>
              <a:ext uri="{FF2B5EF4-FFF2-40B4-BE49-F238E27FC236}">
                <a16:creationId xmlns:a16="http://schemas.microsoft.com/office/drawing/2014/main" id="{38F451A2-B31B-48B2-84A2-CF3E0CB36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30" name="Line 22">
            <a:extLst>
              <a:ext uri="{FF2B5EF4-FFF2-40B4-BE49-F238E27FC236}">
                <a16:creationId xmlns:a16="http://schemas.microsoft.com/office/drawing/2014/main" id="{50498C31-3DF4-416F-B831-9FAD33155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0150" y="3686175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31" name="Text Box 23">
            <a:extLst>
              <a:ext uri="{FF2B5EF4-FFF2-40B4-BE49-F238E27FC236}">
                <a16:creationId xmlns:a16="http://schemas.microsoft.com/office/drawing/2014/main" id="{412F291B-F3AF-4C0D-9D3D-A4371476C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3743326"/>
            <a:ext cx="342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22232" name="AutoShape 24">
            <a:extLst>
              <a:ext uri="{FF2B5EF4-FFF2-40B4-BE49-F238E27FC236}">
                <a16:creationId xmlns:a16="http://schemas.microsoft.com/office/drawing/2014/main" id="{EBBC90D5-C1C0-456C-92F5-A6F1BC707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3694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33" name="AutoShape 25">
            <a:extLst>
              <a:ext uri="{FF2B5EF4-FFF2-40B4-BE49-F238E27FC236}">
                <a16:creationId xmlns:a16="http://schemas.microsoft.com/office/drawing/2014/main" id="{EB6DFAC8-FCBD-41A1-A3A1-D12B0C9A3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34" name="AutoShape 26">
            <a:extLst>
              <a:ext uri="{FF2B5EF4-FFF2-40B4-BE49-F238E27FC236}">
                <a16:creationId xmlns:a16="http://schemas.microsoft.com/office/drawing/2014/main" id="{ED3D93C9-5A91-4D7E-B507-6F7835F5B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35" name="AutoShape 27">
            <a:extLst>
              <a:ext uri="{FF2B5EF4-FFF2-40B4-BE49-F238E27FC236}">
                <a16:creationId xmlns:a16="http://schemas.microsoft.com/office/drawing/2014/main" id="{34C96FD0-B17F-449C-8185-2014C4DA7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36" name="AutoShape 28">
            <a:extLst>
              <a:ext uri="{FF2B5EF4-FFF2-40B4-BE49-F238E27FC236}">
                <a16:creationId xmlns:a16="http://schemas.microsoft.com/office/drawing/2014/main" id="{7A7665CE-1EBD-44D8-A275-06BDFE6A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37" name="AutoShape 29">
            <a:extLst>
              <a:ext uri="{FF2B5EF4-FFF2-40B4-BE49-F238E27FC236}">
                <a16:creationId xmlns:a16="http://schemas.microsoft.com/office/drawing/2014/main" id="{F9164BA7-65A8-4C66-8A56-AE0FDA645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43" name="AutoShape 35">
            <a:extLst>
              <a:ext uri="{FF2B5EF4-FFF2-40B4-BE49-F238E27FC236}">
                <a16:creationId xmlns:a16="http://schemas.microsoft.com/office/drawing/2014/main" id="{B2C7E918-5949-4566-92C9-3288F8D40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79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44" name="AutoShape 36">
            <a:extLst>
              <a:ext uri="{FF2B5EF4-FFF2-40B4-BE49-F238E27FC236}">
                <a16:creationId xmlns:a16="http://schemas.microsoft.com/office/drawing/2014/main" id="{5CA61D90-22B4-4BC6-81D1-7EE731E18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45" name="AutoShape 37">
            <a:extLst>
              <a:ext uri="{FF2B5EF4-FFF2-40B4-BE49-F238E27FC236}">
                <a16:creationId xmlns:a16="http://schemas.microsoft.com/office/drawing/2014/main" id="{42762716-E7F8-4BB1-A6C3-153477D3F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813" y="3694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46" name="Line 38">
            <a:extLst>
              <a:ext uri="{FF2B5EF4-FFF2-40B4-BE49-F238E27FC236}">
                <a16:creationId xmlns:a16="http://schemas.microsoft.com/office/drawing/2014/main" id="{267612E9-EC8D-406E-939C-83987D8B5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5175" y="6191250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47" name="AutoShape 39">
            <a:extLst>
              <a:ext uri="{FF2B5EF4-FFF2-40B4-BE49-F238E27FC236}">
                <a16:creationId xmlns:a16="http://schemas.microsoft.com/office/drawing/2014/main" id="{99E5A309-3ADB-4D0C-9BB6-95DF9C73A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238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48" name="Line 40">
            <a:extLst>
              <a:ext uri="{FF2B5EF4-FFF2-40B4-BE49-F238E27FC236}">
                <a16:creationId xmlns:a16="http://schemas.microsoft.com/office/drawing/2014/main" id="{FC9FE547-4E90-4421-A88C-34A2791A3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4925" y="6134100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49" name="Text Box 41">
            <a:extLst>
              <a:ext uri="{FF2B5EF4-FFF2-40B4-BE49-F238E27FC236}">
                <a16:creationId xmlns:a16="http://schemas.microsoft.com/office/drawing/2014/main" id="{39CD02CA-D840-4E3F-990A-271F47A73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6162676"/>
            <a:ext cx="342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22250" name="AutoShape 42">
            <a:extLst>
              <a:ext uri="{FF2B5EF4-FFF2-40B4-BE49-F238E27FC236}">
                <a16:creationId xmlns:a16="http://schemas.microsoft.com/office/drawing/2014/main" id="{835C913B-6E61-43F4-886E-B1E7DA4B2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088" y="5646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51" name="AutoShape 43">
            <a:extLst>
              <a:ext uri="{FF2B5EF4-FFF2-40B4-BE49-F238E27FC236}">
                <a16:creationId xmlns:a16="http://schemas.microsoft.com/office/drawing/2014/main" id="{AA00E674-94B4-4B22-B6FF-B29A08979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288" y="59610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52" name="AutoShape 44">
            <a:extLst>
              <a:ext uri="{FF2B5EF4-FFF2-40B4-BE49-F238E27FC236}">
                <a16:creationId xmlns:a16="http://schemas.microsoft.com/office/drawing/2014/main" id="{4337F264-94EF-411E-A2C0-27313D04F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88" y="60563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53" name="AutoShape 45">
            <a:extLst>
              <a:ext uri="{FF2B5EF4-FFF2-40B4-BE49-F238E27FC236}">
                <a16:creationId xmlns:a16="http://schemas.microsoft.com/office/drawing/2014/main" id="{C85A54F4-2552-4628-A81B-A6810CFD1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5970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54" name="AutoShape 46">
            <a:extLst>
              <a:ext uri="{FF2B5EF4-FFF2-40B4-BE49-F238E27FC236}">
                <a16:creationId xmlns:a16="http://schemas.microsoft.com/office/drawing/2014/main" id="{FA989E2C-580B-49D3-8023-9E28B0911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57896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55" name="AutoShape 47">
            <a:extLst>
              <a:ext uri="{FF2B5EF4-FFF2-40B4-BE49-F238E27FC236}">
                <a16:creationId xmlns:a16="http://schemas.microsoft.com/office/drawing/2014/main" id="{063356F9-6DEF-48C6-A15B-495F28BA1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588" y="60372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56" name="AutoShape 48">
            <a:extLst>
              <a:ext uri="{FF2B5EF4-FFF2-40B4-BE49-F238E27FC236}">
                <a16:creationId xmlns:a16="http://schemas.microsoft.com/office/drawing/2014/main" id="{11F33532-3026-4BAB-AE97-42D0FE83F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5465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57" name="AutoShape 49">
            <a:extLst>
              <a:ext uri="{FF2B5EF4-FFF2-40B4-BE49-F238E27FC236}">
                <a16:creationId xmlns:a16="http://schemas.microsoft.com/office/drawing/2014/main" id="{6681F1CB-6359-4849-B359-49E4A7BEB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438" y="51609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58" name="AutoShape 50">
            <a:extLst>
              <a:ext uri="{FF2B5EF4-FFF2-40B4-BE49-F238E27FC236}">
                <a16:creationId xmlns:a16="http://schemas.microsoft.com/office/drawing/2014/main" id="{8FA0D5C4-6890-4BC1-AC9E-07CA8BB0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538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59" name="Line 51">
            <a:extLst>
              <a:ext uri="{FF2B5EF4-FFF2-40B4-BE49-F238E27FC236}">
                <a16:creationId xmlns:a16="http://schemas.microsoft.com/office/drawing/2014/main" id="{E4C5D667-E444-4772-B58E-B2558F0668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4925" y="4743450"/>
            <a:ext cx="0" cy="14859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60" name="Text Box 52">
            <a:extLst>
              <a:ext uri="{FF2B5EF4-FFF2-40B4-BE49-F238E27FC236}">
                <a16:creationId xmlns:a16="http://schemas.microsoft.com/office/drawing/2014/main" id="{25BC8CC5-5B36-4097-B78A-297F36C0B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4562476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 i="1" baseline="30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22261" name="Text Box 53">
            <a:extLst>
              <a:ext uri="{FF2B5EF4-FFF2-40B4-BE49-F238E27FC236}">
                <a16:creationId xmlns:a16="http://schemas.microsoft.com/office/drawing/2014/main" id="{400E10B9-90D1-46F0-BEEE-614A57435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6096001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x</a:t>
            </a:r>
            <a:endParaRPr lang="en-US" altLang="zh-CN" i="1" baseline="30000">
              <a:ea typeface="宋体" panose="02010600030101010101" pitchFamily="2" charset="-122"/>
            </a:endParaRPr>
          </a:p>
        </p:txBody>
      </p:sp>
      <p:sp>
        <p:nvSpPr>
          <p:cNvPr id="222262" name="Text Box 54">
            <a:extLst>
              <a:ext uri="{FF2B5EF4-FFF2-40B4-BE49-F238E27FC236}">
                <a16:creationId xmlns:a16="http://schemas.microsoft.com/office/drawing/2014/main" id="{12C775D3-5A7E-4357-A029-1C3E43DCC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450" y="3686176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x</a:t>
            </a:r>
            <a:endParaRPr lang="en-US" altLang="zh-CN" i="1" baseline="30000">
              <a:ea typeface="宋体" panose="02010600030101010101" pitchFamily="2" charset="-122"/>
            </a:endParaRPr>
          </a:p>
        </p:txBody>
      </p:sp>
      <p:sp>
        <p:nvSpPr>
          <p:cNvPr id="222263" name="Text Box 55">
            <a:extLst>
              <a:ext uri="{FF2B5EF4-FFF2-40B4-BE49-F238E27FC236}">
                <a16:creationId xmlns:a16="http://schemas.microsoft.com/office/drawing/2014/main" id="{277D14F6-3102-4089-984D-BC5A4F324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7550" y="2238376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x</a:t>
            </a:r>
            <a:endParaRPr lang="en-US" altLang="zh-CN" i="1" baseline="30000">
              <a:ea typeface="宋体" panose="02010600030101010101" pitchFamily="2" charset="-122"/>
            </a:endParaRPr>
          </a:p>
        </p:txBody>
      </p:sp>
      <p:sp>
        <p:nvSpPr>
          <p:cNvPr id="222264" name="Line 56">
            <a:extLst>
              <a:ext uri="{FF2B5EF4-FFF2-40B4-BE49-F238E27FC236}">
                <a16:creationId xmlns:a16="http://schemas.microsoft.com/office/drawing/2014/main" id="{6B6CCCFF-E479-42A3-BAF2-F9685AB10B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6750" y="5048250"/>
            <a:ext cx="3181350" cy="1295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65" name="Line 57">
            <a:extLst>
              <a:ext uri="{FF2B5EF4-FFF2-40B4-BE49-F238E27FC236}">
                <a16:creationId xmlns:a16="http://schemas.microsoft.com/office/drawing/2014/main" id="{F1C80963-0FF2-4F59-8F51-C6A2FC1B46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1989" y="4972050"/>
            <a:ext cx="3114675" cy="12842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66" name="Line 58">
            <a:extLst>
              <a:ext uri="{FF2B5EF4-FFF2-40B4-BE49-F238E27FC236}">
                <a16:creationId xmlns:a16="http://schemas.microsoft.com/office/drawing/2014/main" id="{7925BF3D-97CB-4F9C-8794-51B19904E6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6289" y="5143500"/>
            <a:ext cx="3057525" cy="1246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2267" name="Oval 59">
            <a:extLst>
              <a:ext uri="{FF2B5EF4-FFF2-40B4-BE49-F238E27FC236}">
                <a16:creationId xmlns:a16="http://schemas.microsoft.com/office/drawing/2014/main" id="{116F8BB8-E6C7-4987-B8B7-3CF4BCD01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5402264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68" name="Oval 60">
            <a:extLst>
              <a:ext uri="{FF2B5EF4-FFF2-40B4-BE49-F238E27FC236}">
                <a16:creationId xmlns:a16="http://schemas.microsoft.com/office/drawing/2014/main" id="{A1DD9F45-B0D2-4EAF-A6B6-EECB979C3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8663" y="5716589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69" name="Oval 61">
            <a:extLst>
              <a:ext uri="{FF2B5EF4-FFF2-40B4-BE49-F238E27FC236}">
                <a16:creationId xmlns:a16="http://schemas.microsoft.com/office/drawing/2014/main" id="{8DB32553-5652-40C4-B433-79EE8FD8F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3" y="5992814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31" grpId="0"/>
      <p:bldP spid="222249" grpId="0"/>
      <p:bldP spid="222260" grpId="0"/>
      <p:bldP spid="222261" grpId="0"/>
      <p:bldP spid="2222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9A68ED0C-D451-4028-9FD7-4C54AEF4DB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非线性可分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3274" name="Line 42">
            <a:extLst>
              <a:ext uri="{FF2B5EF4-FFF2-40B4-BE49-F238E27FC236}">
                <a16:creationId xmlns:a16="http://schemas.microsoft.com/office/drawing/2014/main" id="{4FA58F34-20C0-4DF0-8AD3-0D989FA291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2513" y="25590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75" name="Line 43">
            <a:extLst>
              <a:ext uri="{FF2B5EF4-FFF2-40B4-BE49-F238E27FC236}">
                <a16:creationId xmlns:a16="http://schemas.microsoft.com/office/drawing/2014/main" id="{35698725-7C2B-4030-99EF-C76F99C68A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71676" y="4170363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276" name="AutoShape 44">
            <a:extLst>
              <a:ext uri="{FF2B5EF4-FFF2-40B4-BE49-F238E27FC236}">
                <a16:creationId xmlns:a16="http://schemas.microsoft.com/office/drawing/2014/main" id="{59178151-9ACF-4E37-9824-F0BC8874C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3390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77" name="AutoShape 45">
            <a:extLst>
              <a:ext uri="{FF2B5EF4-FFF2-40B4-BE49-F238E27FC236}">
                <a16:creationId xmlns:a16="http://schemas.microsoft.com/office/drawing/2014/main" id="{D25761C9-A396-45DA-A185-F8744CEBD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74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78" name="AutoShape 46">
            <a:extLst>
              <a:ext uri="{FF2B5EF4-FFF2-40B4-BE49-F238E27FC236}">
                <a16:creationId xmlns:a16="http://schemas.microsoft.com/office/drawing/2014/main" id="{FF030038-D5A3-4C27-B433-F95655B4C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294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79" name="AutoShape 47">
            <a:extLst>
              <a:ext uri="{FF2B5EF4-FFF2-40B4-BE49-F238E27FC236}">
                <a16:creationId xmlns:a16="http://schemas.microsoft.com/office/drawing/2014/main" id="{EC51EBB3-8A9A-4275-B135-43A6E77A6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0" name="AutoShape 48">
            <a:extLst>
              <a:ext uri="{FF2B5EF4-FFF2-40B4-BE49-F238E27FC236}">
                <a16:creationId xmlns:a16="http://schemas.microsoft.com/office/drawing/2014/main" id="{5B4761B1-8975-48EE-9C82-C987359C5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436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1" name="AutoShape 49">
            <a:extLst>
              <a:ext uri="{FF2B5EF4-FFF2-40B4-BE49-F238E27FC236}">
                <a16:creationId xmlns:a16="http://schemas.microsoft.com/office/drawing/2014/main" id="{4E4307BB-098A-49C1-B6DE-5193106AE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06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2" name="AutoShape 50">
            <a:extLst>
              <a:ext uri="{FF2B5EF4-FFF2-40B4-BE49-F238E27FC236}">
                <a16:creationId xmlns:a16="http://schemas.microsoft.com/office/drawing/2014/main" id="{541A58CD-34D2-4AEE-B065-CE92A2C15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4808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3" name="AutoShape 51">
            <a:extLst>
              <a:ext uri="{FF2B5EF4-FFF2-40B4-BE49-F238E27FC236}">
                <a16:creationId xmlns:a16="http://schemas.microsoft.com/office/drawing/2014/main" id="{0D5566BA-FFBB-4A0A-89B2-D9B484CC8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836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4" name="AutoShape 52">
            <a:extLst>
              <a:ext uri="{FF2B5EF4-FFF2-40B4-BE49-F238E27FC236}">
                <a16:creationId xmlns:a16="http://schemas.microsoft.com/office/drawing/2014/main" id="{45BF0A17-B9DC-4EAC-AA3C-622E6B31D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0" y="3824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5" name="AutoShape 53">
            <a:extLst>
              <a:ext uri="{FF2B5EF4-FFF2-40B4-BE49-F238E27FC236}">
                <a16:creationId xmlns:a16="http://schemas.microsoft.com/office/drawing/2014/main" id="{6ACD5CBA-5C4D-4461-8411-EF28B9515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037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6" name="AutoShape 54">
            <a:extLst>
              <a:ext uri="{FF2B5EF4-FFF2-40B4-BE49-F238E27FC236}">
                <a16:creationId xmlns:a16="http://schemas.microsoft.com/office/drawing/2014/main" id="{A186884F-6D1C-4B06-B769-FE08E9876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900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7" name="AutoShape 55">
            <a:extLst>
              <a:ext uri="{FF2B5EF4-FFF2-40B4-BE49-F238E27FC236}">
                <a16:creationId xmlns:a16="http://schemas.microsoft.com/office/drawing/2014/main" id="{1B8104E0-384F-492D-9EB7-A98B86DF8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5405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8" name="AutoShape 56">
            <a:extLst>
              <a:ext uri="{FF2B5EF4-FFF2-40B4-BE49-F238E27FC236}">
                <a16:creationId xmlns:a16="http://schemas.microsoft.com/office/drawing/2014/main" id="{D28D80B9-7CB5-4735-816C-1B0954D77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89" name="AutoShape 57">
            <a:extLst>
              <a:ext uri="{FF2B5EF4-FFF2-40B4-BE49-F238E27FC236}">
                <a16:creationId xmlns:a16="http://schemas.microsoft.com/office/drawing/2014/main" id="{795B1A43-FA1D-405A-9EF6-815BB11B9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510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90" name="AutoShape 58">
            <a:extLst>
              <a:ext uri="{FF2B5EF4-FFF2-40B4-BE49-F238E27FC236}">
                <a16:creationId xmlns:a16="http://schemas.microsoft.com/office/drawing/2014/main" id="{E3C9505E-D7C9-4E52-9EC4-AB4F04569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4618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91" name="AutoShape 59">
            <a:extLst>
              <a:ext uri="{FF2B5EF4-FFF2-40B4-BE49-F238E27FC236}">
                <a16:creationId xmlns:a16="http://schemas.microsoft.com/office/drawing/2014/main" id="{9735F94D-41F2-434B-8A03-FA0926BF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650" y="3094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93" name="AutoShape 61">
            <a:extLst>
              <a:ext uri="{FF2B5EF4-FFF2-40B4-BE49-F238E27FC236}">
                <a16:creationId xmlns:a16="http://schemas.microsoft.com/office/drawing/2014/main" id="{F794CBC4-8170-4FAA-B638-CCEF9B981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4229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94" name="AutoShape 62">
            <a:extLst>
              <a:ext uri="{FF2B5EF4-FFF2-40B4-BE49-F238E27FC236}">
                <a16:creationId xmlns:a16="http://schemas.microsoft.com/office/drawing/2014/main" id="{B25CB9B2-A276-4F46-92E4-935DF5526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4362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95" name="AutoShape 63">
            <a:extLst>
              <a:ext uri="{FF2B5EF4-FFF2-40B4-BE49-F238E27FC236}">
                <a16:creationId xmlns:a16="http://schemas.microsoft.com/office/drawing/2014/main" id="{2C160197-190E-4B75-876C-B67B99F5D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3124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98" name="Oval 66">
            <a:extLst>
              <a:ext uri="{FF2B5EF4-FFF2-40B4-BE49-F238E27FC236}">
                <a16:creationId xmlns:a16="http://schemas.microsoft.com/office/drawing/2014/main" id="{BBC4E748-9BC4-415A-998D-D05E17FD3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32099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99" name="AutoShape 67">
            <a:extLst>
              <a:ext uri="{FF2B5EF4-FFF2-40B4-BE49-F238E27FC236}">
                <a16:creationId xmlns:a16="http://schemas.microsoft.com/office/drawing/2014/main" id="{F836058D-A258-4509-85B7-62B44E93E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324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00" name="AutoShape 68">
            <a:extLst>
              <a:ext uri="{FF2B5EF4-FFF2-40B4-BE49-F238E27FC236}">
                <a16:creationId xmlns:a16="http://schemas.microsoft.com/office/drawing/2014/main" id="{1414CF9C-E228-40F6-A335-E8ED4062B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3227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01" name="Line 69">
            <a:extLst>
              <a:ext uri="{FF2B5EF4-FFF2-40B4-BE49-F238E27FC236}">
                <a16:creationId xmlns:a16="http://schemas.microsoft.com/office/drawing/2014/main" id="{2B2F19E7-AF00-4DCE-B2C4-B3383F6335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31113" y="23114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02" name="Line 70">
            <a:extLst>
              <a:ext uri="{FF2B5EF4-FFF2-40B4-BE49-F238E27FC236}">
                <a16:creationId xmlns:a16="http://schemas.microsoft.com/office/drawing/2014/main" id="{48301EFA-3C19-4E98-9582-4F631F41B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0951" y="4398963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03" name="AutoShape 71">
            <a:extLst>
              <a:ext uri="{FF2B5EF4-FFF2-40B4-BE49-F238E27FC236}">
                <a16:creationId xmlns:a16="http://schemas.microsoft.com/office/drawing/2014/main" id="{182F4D78-1BD6-4FB4-8DB9-E1C0ADF93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3762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04" name="AutoShape 72">
            <a:extLst>
              <a:ext uri="{FF2B5EF4-FFF2-40B4-BE49-F238E27FC236}">
                <a16:creationId xmlns:a16="http://schemas.microsoft.com/office/drawing/2014/main" id="{7824DAA6-2565-44C3-B569-D964202F0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725" y="41195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05" name="AutoShape 73">
            <a:extLst>
              <a:ext uri="{FF2B5EF4-FFF2-40B4-BE49-F238E27FC236}">
                <a16:creationId xmlns:a16="http://schemas.microsoft.com/office/drawing/2014/main" id="{A703C821-D2B5-4BF4-BDB9-5C8A2F7E7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725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06" name="AutoShape 74">
            <a:extLst>
              <a:ext uri="{FF2B5EF4-FFF2-40B4-BE49-F238E27FC236}">
                <a16:creationId xmlns:a16="http://schemas.microsoft.com/office/drawing/2014/main" id="{A52342E0-D7C4-4925-A625-F7D7457D6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75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07" name="AutoShape 75">
            <a:extLst>
              <a:ext uri="{FF2B5EF4-FFF2-40B4-BE49-F238E27FC236}">
                <a16:creationId xmlns:a16="http://schemas.microsoft.com/office/drawing/2014/main" id="{307EDCB7-D9CA-44F2-A2EB-8E9759FC2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425" y="3808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08" name="AutoShape 76">
            <a:extLst>
              <a:ext uri="{FF2B5EF4-FFF2-40B4-BE49-F238E27FC236}">
                <a16:creationId xmlns:a16="http://schemas.microsoft.com/office/drawing/2014/main" id="{7143E646-3C34-4290-9C2A-CD2D87403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975" y="408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09" name="AutoShape 77">
            <a:extLst>
              <a:ext uri="{FF2B5EF4-FFF2-40B4-BE49-F238E27FC236}">
                <a16:creationId xmlns:a16="http://schemas.microsoft.com/office/drawing/2014/main" id="{B46C02B9-2393-4155-BB6F-1A473D0F7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575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0" name="AutoShape 78">
            <a:extLst>
              <a:ext uri="{FF2B5EF4-FFF2-40B4-BE49-F238E27FC236}">
                <a16:creationId xmlns:a16="http://schemas.microsoft.com/office/drawing/2014/main" id="{74EAE75F-737D-41C9-BF13-BF6C7D089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4208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1" name="AutoShape 79">
            <a:extLst>
              <a:ext uri="{FF2B5EF4-FFF2-40B4-BE49-F238E27FC236}">
                <a16:creationId xmlns:a16="http://schemas.microsoft.com/office/drawing/2014/main" id="{8A3D625C-69A4-444D-92E0-C6F6C318C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075" y="3843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2" name="AutoShape 80">
            <a:extLst>
              <a:ext uri="{FF2B5EF4-FFF2-40B4-BE49-F238E27FC236}">
                <a16:creationId xmlns:a16="http://schemas.microsoft.com/office/drawing/2014/main" id="{AF3FECE0-D9B8-4BDA-864D-E303BE591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75" y="5056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3" name="AutoShape 81">
            <a:extLst>
              <a:ext uri="{FF2B5EF4-FFF2-40B4-BE49-F238E27FC236}">
                <a16:creationId xmlns:a16="http://schemas.microsoft.com/office/drawing/2014/main" id="{D48EE428-67C9-4095-89D6-34AA04B97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25" y="2808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4" name="AutoShape 82">
            <a:extLst>
              <a:ext uri="{FF2B5EF4-FFF2-40B4-BE49-F238E27FC236}">
                <a16:creationId xmlns:a16="http://schemas.microsoft.com/office/drawing/2014/main" id="{DE9E465D-DE5C-4D38-B03D-B67FF5639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7475" y="4071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5" name="AutoShape 83">
            <a:extLst>
              <a:ext uri="{FF2B5EF4-FFF2-40B4-BE49-F238E27FC236}">
                <a16:creationId xmlns:a16="http://schemas.microsoft.com/office/drawing/2014/main" id="{ECA974DD-E44E-4946-9F3B-E00BEAC4E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975" y="4579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6" name="AutoShape 84">
            <a:extLst>
              <a:ext uri="{FF2B5EF4-FFF2-40B4-BE49-F238E27FC236}">
                <a16:creationId xmlns:a16="http://schemas.microsoft.com/office/drawing/2014/main" id="{6D46488E-6594-49F8-AD52-47495D9F1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25" y="351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7" name="AutoShape 85">
            <a:extLst>
              <a:ext uri="{FF2B5EF4-FFF2-40B4-BE49-F238E27FC236}">
                <a16:creationId xmlns:a16="http://schemas.microsoft.com/office/drawing/2014/main" id="{0200F5EF-8E77-4056-8679-7BC8A74FE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4475" y="4751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8" name="AutoShape 86">
            <a:extLst>
              <a:ext uri="{FF2B5EF4-FFF2-40B4-BE49-F238E27FC236}">
                <a16:creationId xmlns:a16="http://schemas.microsoft.com/office/drawing/2014/main" id="{76FF07D9-1B17-443B-B8A5-80FCFB5CC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925" y="3017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19" name="AutoShape 87">
            <a:extLst>
              <a:ext uri="{FF2B5EF4-FFF2-40B4-BE49-F238E27FC236}">
                <a16:creationId xmlns:a16="http://schemas.microsoft.com/office/drawing/2014/main" id="{9CB07DC8-0C54-413A-AD4A-1F4C5AE2C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275" y="4524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20" name="AutoShape 88">
            <a:extLst>
              <a:ext uri="{FF2B5EF4-FFF2-40B4-BE49-F238E27FC236}">
                <a16:creationId xmlns:a16="http://schemas.microsoft.com/office/drawing/2014/main" id="{219798FA-33DF-4305-A372-63C52B6E7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275" y="465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21" name="AutoShape 89">
            <a:extLst>
              <a:ext uri="{FF2B5EF4-FFF2-40B4-BE49-F238E27FC236}">
                <a16:creationId xmlns:a16="http://schemas.microsoft.com/office/drawing/2014/main" id="{D0E1C01E-CBBD-4F14-B80D-BE0F00A1C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1432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23" name="AutoShape 91">
            <a:extLst>
              <a:ext uri="{FF2B5EF4-FFF2-40B4-BE49-F238E27FC236}">
                <a16:creationId xmlns:a16="http://schemas.microsoft.com/office/drawing/2014/main" id="{443F86C7-D9B2-477C-B51C-8F096B821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7725" y="2674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24" name="AutoShape 92">
            <a:extLst>
              <a:ext uri="{FF2B5EF4-FFF2-40B4-BE49-F238E27FC236}">
                <a16:creationId xmlns:a16="http://schemas.microsoft.com/office/drawing/2014/main" id="{DCD3450F-2CE9-4904-80D3-77B0A1A1B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1675" y="324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25" name="Line 93">
            <a:extLst>
              <a:ext uri="{FF2B5EF4-FFF2-40B4-BE49-F238E27FC236}">
                <a16:creationId xmlns:a16="http://schemas.microsoft.com/office/drawing/2014/main" id="{32439BDA-A7F1-4C96-A2BE-348B1ECDE3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3338" y="44005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26" name="Line 94">
            <a:extLst>
              <a:ext uri="{FF2B5EF4-FFF2-40B4-BE49-F238E27FC236}">
                <a16:creationId xmlns:a16="http://schemas.microsoft.com/office/drawing/2014/main" id="{589AE639-9F42-438C-B6C0-8BC152601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0480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27" name="Line 95">
            <a:extLst>
              <a:ext uri="{FF2B5EF4-FFF2-40B4-BE49-F238E27FC236}">
                <a16:creationId xmlns:a16="http://schemas.microsoft.com/office/drawing/2014/main" id="{207F8017-9522-43E7-B0AF-DB4130D7DF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8600" y="44196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28" name="Line 96">
            <a:extLst>
              <a:ext uri="{FF2B5EF4-FFF2-40B4-BE49-F238E27FC236}">
                <a16:creationId xmlns:a16="http://schemas.microsoft.com/office/drawing/2014/main" id="{F82B3DC9-152B-4667-B592-E425645C50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53150" y="30861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29" name="Line 97">
            <a:extLst>
              <a:ext uri="{FF2B5EF4-FFF2-40B4-BE49-F238E27FC236}">
                <a16:creationId xmlns:a16="http://schemas.microsoft.com/office/drawing/2014/main" id="{2D6C6BD7-53AA-419F-91CD-1395A6C469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4100" y="39243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3330" name="AutoShape 98">
            <a:extLst>
              <a:ext uri="{FF2B5EF4-FFF2-40B4-BE49-F238E27FC236}">
                <a16:creationId xmlns:a16="http://schemas.microsoft.com/office/drawing/2014/main" id="{C5256C39-36F2-42CF-832F-EAB2108C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25" y="2486025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331" name="Text Box 99">
            <a:extLst>
              <a:ext uri="{FF2B5EF4-FFF2-40B4-BE49-F238E27FC236}">
                <a16:creationId xmlns:a16="http://schemas.microsoft.com/office/drawing/2014/main" id="{B30F4B2C-1691-470C-BEA9-4B39BC80F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6" y="2886076"/>
            <a:ext cx="167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zh-CN" sz="2000"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ea typeface="宋体" panose="02010600030101010101" pitchFamily="2" charset="-122"/>
                <a:cs typeface="Times New Roman" panose="02020603050405020304" pitchFamily="18" charset="0"/>
              </a:rPr>
              <a:t>:  </a:t>
            </a:r>
            <a:r>
              <a:rPr lang="en-US" altLang="zh-CN" sz="2000" b="1"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l-GR" altLang="zh-CN" sz="2000" b="1"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AA5707-9361-4B70-B39D-0892BC154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E7A0F-57D5-43F5-A1F9-4CF8BFDD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E98B2-15F6-4A40-9A99-2D7A2718C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B644E-4160-4DC7-8FCD-1F4F06DD7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255" y="1867775"/>
            <a:ext cx="4858385" cy="38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9416EB-1172-4330-B28E-5F11F328A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60" y="2647426"/>
            <a:ext cx="3415350" cy="27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859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412BC-A8DF-4D59-BB5A-A71E56BC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核函数改进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0EE4D9-5019-459B-91FB-26DF5E562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𝝋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zh-CN" alt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𝝋</m:t>
                                </m:r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lim>
                            <m:r>
                              <a:rPr lang="en-US" altLang="zh-CN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0EE4D9-5019-459B-91FB-26DF5E562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646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631FF-075F-4DBF-AADA-F1E1AE6D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F8B1C7E1-FDA2-4640-A61D-B1D69558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9" y="1760304"/>
            <a:ext cx="11007738" cy="41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5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5" name="Rectangle 3">
            <a:extLst>
              <a:ext uri="{FF2B5EF4-FFF2-40B4-BE49-F238E27FC236}">
                <a16:creationId xmlns:a16="http://schemas.microsoft.com/office/drawing/2014/main" id="{37AEF4B9-2083-43DF-AF05-D74F9E674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600" i="1">
                <a:ea typeface="宋体" panose="02010600030101010101" pitchFamily="2" charset="-122"/>
              </a:rPr>
              <a:t>f </a:t>
            </a:r>
            <a:r>
              <a:rPr lang="en-US" altLang="zh-CN">
                <a:ea typeface="宋体" panose="02010600030101010101" pitchFamily="2" charset="-122"/>
              </a:rPr>
              <a:t>        </a:t>
            </a:r>
          </a:p>
        </p:txBody>
      </p:sp>
      <p:sp>
        <p:nvSpPr>
          <p:cNvPr id="684036" name="Line 4">
            <a:extLst>
              <a:ext uri="{FF2B5EF4-FFF2-40B4-BE49-F238E27FC236}">
                <a16:creationId xmlns:a16="http://schemas.microsoft.com/office/drawing/2014/main" id="{95C63A6D-2657-4EB8-B478-5AB9850F19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4037" name="Text Box 5">
            <a:extLst>
              <a:ext uri="{FF2B5EF4-FFF2-40B4-BE49-F238E27FC236}">
                <a16:creationId xmlns:a16="http://schemas.microsoft.com/office/drawing/2014/main" id="{9114066D-8984-45E1-B0FE-00E444AC2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84038" name="Line 6">
            <a:extLst>
              <a:ext uri="{FF2B5EF4-FFF2-40B4-BE49-F238E27FC236}">
                <a16:creationId xmlns:a16="http://schemas.microsoft.com/office/drawing/2014/main" id="{1759A5DB-E8B6-48BA-BC7D-8D298CB32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4039" name="Text Box 7">
            <a:extLst>
              <a:ext uri="{FF2B5EF4-FFF2-40B4-BE49-F238E27FC236}">
                <a16:creationId xmlns:a16="http://schemas.microsoft.com/office/drawing/2014/main" id="{552348C1-A776-45A9-B97E-DA3C48DB8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>
                <a:solidFill>
                  <a:srgbClr val="00CC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84040" name="Line 8">
            <a:extLst>
              <a:ext uri="{FF2B5EF4-FFF2-40B4-BE49-F238E27FC236}">
                <a16:creationId xmlns:a16="http://schemas.microsoft.com/office/drawing/2014/main" id="{FEDEE567-F112-4AB1-B5D8-F2C85E6E1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4041" name="Text Box 9">
            <a:extLst>
              <a:ext uri="{FF2B5EF4-FFF2-40B4-BE49-F238E27FC236}">
                <a16:creationId xmlns:a16="http://schemas.microsoft.com/office/drawing/2014/main" id="{04C1A2AC-471E-4CFD-9596-C470B3048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>
                <a:ea typeface="宋体" panose="02010600030101010101" pitchFamily="2" charset="-122"/>
              </a:rPr>
              <a:t>y</a:t>
            </a:r>
            <a:r>
              <a:rPr lang="en-US" altLang="zh-CN" sz="3200" baseline="30000">
                <a:ea typeface="宋体" panose="02010600030101010101" pitchFamily="2" charset="-122"/>
              </a:rPr>
              <a:t>est</a:t>
            </a:r>
          </a:p>
        </p:txBody>
      </p:sp>
      <p:sp>
        <p:nvSpPr>
          <p:cNvPr id="684042" name="Text Box 10">
            <a:extLst>
              <a:ext uri="{FF2B5EF4-FFF2-40B4-BE49-F238E27FC236}">
                <a16:creationId xmlns:a16="http://schemas.microsoft.com/office/drawing/2014/main" id="{69606C4F-BFDA-4F55-8BF4-F9399CF18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905001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denotes +1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684043" name="Oval 11">
            <a:extLst>
              <a:ext uri="{FF2B5EF4-FFF2-40B4-BE49-F238E27FC236}">
                <a16:creationId xmlns:a16="http://schemas.microsoft.com/office/drawing/2014/main" id="{4FCAE532-7776-4023-8A80-4E7F2E35C91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439194" y="2056607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44" name="Oval 12">
            <a:extLst>
              <a:ext uri="{FF2B5EF4-FFF2-40B4-BE49-F238E27FC236}">
                <a16:creationId xmlns:a16="http://schemas.microsoft.com/office/drawing/2014/main" id="{875BF23A-7364-4183-9131-7B998051CFB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2439988" y="2513013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45" name="Line 13">
            <a:extLst>
              <a:ext uri="{FF2B5EF4-FFF2-40B4-BE49-F238E27FC236}">
                <a16:creationId xmlns:a16="http://schemas.microsoft.com/office/drawing/2014/main" id="{0DF8EC30-DC89-4F0F-8A0D-0D60F8BC71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4046" name="Line 14">
            <a:extLst>
              <a:ext uri="{FF2B5EF4-FFF2-40B4-BE49-F238E27FC236}">
                <a16:creationId xmlns:a16="http://schemas.microsoft.com/office/drawing/2014/main" id="{E60927A5-1DC5-465A-9DBA-B4297F6B37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4047" name="Oval 15">
            <a:extLst>
              <a:ext uri="{FF2B5EF4-FFF2-40B4-BE49-F238E27FC236}">
                <a16:creationId xmlns:a16="http://schemas.microsoft.com/office/drawing/2014/main" id="{419F304D-6482-484D-867D-73E4448D06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41926" y="5032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48" name="Oval 16">
            <a:extLst>
              <a:ext uri="{FF2B5EF4-FFF2-40B4-BE49-F238E27FC236}">
                <a16:creationId xmlns:a16="http://schemas.microsoft.com/office/drawing/2014/main" id="{88431206-43C0-42B5-8208-E363FF5C08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0026" y="3903664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49" name="Oval 17">
            <a:extLst>
              <a:ext uri="{FF2B5EF4-FFF2-40B4-BE49-F238E27FC236}">
                <a16:creationId xmlns:a16="http://schemas.microsoft.com/office/drawing/2014/main" id="{E37CB4A9-D4A1-4988-9046-1350925DAD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4226" y="28146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0" name="Oval 18">
            <a:extLst>
              <a:ext uri="{FF2B5EF4-FFF2-40B4-BE49-F238E27FC236}">
                <a16:creationId xmlns:a16="http://schemas.microsoft.com/office/drawing/2014/main" id="{2253C39D-D55E-4A85-A131-A420BC6C23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7726" y="3635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1" name="Oval 19">
            <a:extLst>
              <a:ext uri="{FF2B5EF4-FFF2-40B4-BE49-F238E27FC236}">
                <a16:creationId xmlns:a16="http://schemas.microsoft.com/office/drawing/2014/main" id="{E5CAF68E-FFB1-4CB3-ABBA-77B3019682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33951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2" name="Oval 20">
            <a:extLst>
              <a:ext uri="{FF2B5EF4-FFF2-40B4-BE49-F238E27FC236}">
                <a16:creationId xmlns:a16="http://schemas.microsoft.com/office/drawing/2014/main" id="{B206CC47-CEF7-4722-972C-912BD09631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733801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3" name="Oval 21">
            <a:extLst>
              <a:ext uri="{FF2B5EF4-FFF2-40B4-BE49-F238E27FC236}">
                <a16:creationId xmlns:a16="http://schemas.microsoft.com/office/drawing/2014/main" id="{6337EC45-1D58-4774-9C1B-CB0CBB80A2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1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4" name="Oval 22">
            <a:extLst>
              <a:ext uri="{FF2B5EF4-FFF2-40B4-BE49-F238E27FC236}">
                <a16:creationId xmlns:a16="http://schemas.microsoft.com/office/drawing/2014/main" id="{78CC5861-7EC3-49E5-B5B1-A6B72F749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9401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5" name="Oval 23">
            <a:extLst>
              <a:ext uri="{FF2B5EF4-FFF2-40B4-BE49-F238E27FC236}">
                <a16:creationId xmlns:a16="http://schemas.microsoft.com/office/drawing/2014/main" id="{3E428D58-5DA5-44F3-8CA9-B48251D5ABF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5411789" y="4443414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6" name="Oval 24">
            <a:extLst>
              <a:ext uri="{FF2B5EF4-FFF2-40B4-BE49-F238E27FC236}">
                <a16:creationId xmlns:a16="http://schemas.microsoft.com/office/drawing/2014/main" id="{F33DD1E8-08AF-456A-800F-B4716C25267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527926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7" name="Oval 25">
            <a:extLst>
              <a:ext uri="{FF2B5EF4-FFF2-40B4-BE49-F238E27FC236}">
                <a16:creationId xmlns:a16="http://schemas.microsoft.com/office/drawing/2014/main" id="{24EC06E7-CDB4-4334-AB9E-C63AAC1953C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819901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8" name="Oval 26">
            <a:extLst>
              <a:ext uri="{FF2B5EF4-FFF2-40B4-BE49-F238E27FC236}">
                <a16:creationId xmlns:a16="http://schemas.microsoft.com/office/drawing/2014/main" id="{B4489788-5F5D-41D3-BF6A-5BE5EC77F11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48201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59" name="Oval 27">
            <a:extLst>
              <a:ext uri="{FF2B5EF4-FFF2-40B4-BE49-F238E27FC236}">
                <a16:creationId xmlns:a16="http://schemas.microsoft.com/office/drawing/2014/main" id="{EEFECD7D-0D88-49D5-9F30-762A3D7B1DB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235701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0" name="Oval 28">
            <a:extLst>
              <a:ext uri="{FF2B5EF4-FFF2-40B4-BE49-F238E27FC236}">
                <a16:creationId xmlns:a16="http://schemas.microsoft.com/office/drawing/2014/main" id="{50230DD6-E4D5-4F5F-B74A-F659E714AD0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391401" y="4495801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1" name="Oval 29">
            <a:extLst>
              <a:ext uri="{FF2B5EF4-FFF2-40B4-BE49-F238E27FC236}">
                <a16:creationId xmlns:a16="http://schemas.microsoft.com/office/drawing/2014/main" id="{915AF08F-E1B3-410B-85B6-81AA163E906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38676" y="36401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2" name="Oval 30">
            <a:extLst>
              <a:ext uri="{FF2B5EF4-FFF2-40B4-BE49-F238E27FC236}">
                <a16:creationId xmlns:a16="http://schemas.microsoft.com/office/drawing/2014/main" id="{2CB30399-9580-45BF-B533-0288D8CB6B6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391151" y="3057526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3" name="Oval 31">
            <a:extLst>
              <a:ext uri="{FF2B5EF4-FFF2-40B4-BE49-F238E27FC236}">
                <a16:creationId xmlns:a16="http://schemas.microsoft.com/office/drawing/2014/main" id="{EBE77133-F8C0-40FD-837A-D18565D3645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660232" y="5242720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4" name="Oval 32">
            <a:extLst>
              <a:ext uri="{FF2B5EF4-FFF2-40B4-BE49-F238E27FC236}">
                <a16:creationId xmlns:a16="http://schemas.microsoft.com/office/drawing/2014/main" id="{9AFAC88A-5A79-49E7-AAF8-7FBEB3DBD31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38676" y="40989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5" name="Oval 33">
            <a:extLst>
              <a:ext uri="{FF2B5EF4-FFF2-40B4-BE49-F238E27FC236}">
                <a16:creationId xmlns:a16="http://schemas.microsoft.com/office/drawing/2014/main" id="{3DFC18AE-73DB-4437-A594-B720A7DA022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67401" y="2393951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6" name="Oval 34">
            <a:extLst>
              <a:ext uri="{FF2B5EF4-FFF2-40B4-BE49-F238E27FC236}">
                <a16:creationId xmlns:a16="http://schemas.microsoft.com/office/drawing/2014/main" id="{E1590679-5A7D-4E78-A0C2-8D5C2A0EF5B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828633" y="4144170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7" name="Oval 35">
            <a:extLst>
              <a:ext uri="{FF2B5EF4-FFF2-40B4-BE49-F238E27FC236}">
                <a16:creationId xmlns:a16="http://schemas.microsoft.com/office/drawing/2014/main" id="{9BA653B8-1BC7-48A2-9C39-FD1F9FBA029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94389" y="407987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8" name="Oval 36">
            <a:extLst>
              <a:ext uri="{FF2B5EF4-FFF2-40B4-BE49-F238E27FC236}">
                <a16:creationId xmlns:a16="http://schemas.microsoft.com/office/drawing/2014/main" id="{B3557BDB-1362-4B95-ADC2-9012D5404D0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7143751" y="3365501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69" name="Oval 37">
            <a:extLst>
              <a:ext uri="{FF2B5EF4-FFF2-40B4-BE49-F238E27FC236}">
                <a16:creationId xmlns:a16="http://schemas.microsoft.com/office/drawing/2014/main" id="{48BF260D-07F9-470C-A13B-477A8461AE6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11689" y="23463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0" name="Oval 38">
            <a:extLst>
              <a:ext uri="{FF2B5EF4-FFF2-40B4-BE49-F238E27FC236}">
                <a16:creationId xmlns:a16="http://schemas.microsoft.com/office/drawing/2014/main" id="{D407FD6C-8B89-4E39-BE76-D9B1249B6CF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784976" y="32734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1" name="Oval 39">
            <a:extLst>
              <a:ext uri="{FF2B5EF4-FFF2-40B4-BE49-F238E27FC236}">
                <a16:creationId xmlns:a16="http://schemas.microsoft.com/office/drawing/2014/main" id="{43BACC98-ED1D-4247-9FAB-580C1C403B4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641308" y="4718845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2" name="Oval 40">
            <a:extLst>
              <a:ext uri="{FF2B5EF4-FFF2-40B4-BE49-F238E27FC236}">
                <a16:creationId xmlns:a16="http://schemas.microsoft.com/office/drawing/2014/main" id="{421E34A2-B83D-4881-9342-3B8F533390E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022058" y="3534570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3" name="Oval 41">
            <a:extLst>
              <a:ext uri="{FF2B5EF4-FFF2-40B4-BE49-F238E27FC236}">
                <a16:creationId xmlns:a16="http://schemas.microsoft.com/office/drawing/2014/main" id="{2D1FB929-3C07-4C2F-95A1-99AFD4F82A8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175376" y="5254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4" name="Oval 42">
            <a:extLst>
              <a:ext uri="{FF2B5EF4-FFF2-40B4-BE49-F238E27FC236}">
                <a16:creationId xmlns:a16="http://schemas.microsoft.com/office/drawing/2014/main" id="{6B2016E2-3B20-4D88-A665-FBFAD7F36FF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70576" y="4873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5" name="Oval 43">
            <a:extLst>
              <a:ext uri="{FF2B5EF4-FFF2-40B4-BE49-F238E27FC236}">
                <a16:creationId xmlns:a16="http://schemas.microsoft.com/office/drawing/2014/main" id="{F20FAFF6-0AF2-4AEF-B68F-88126AD3A79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341019" y="3736182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6" name="Oval 44">
            <a:extLst>
              <a:ext uri="{FF2B5EF4-FFF2-40B4-BE49-F238E27FC236}">
                <a16:creationId xmlns:a16="http://schemas.microsoft.com/office/drawing/2014/main" id="{60ABF237-7B3A-42AF-92FD-099C42A9423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237163" y="2776538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7" name="Oval 45">
            <a:extLst>
              <a:ext uri="{FF2B5EF4-FFF2-40B4-BE49-F238E27FC236}">
                <a16:creationId xmlns:a16="http://schemas.microsoft.com/office/drawing/2014/main" id="{1467E213-881F-45FF-8C0F-EEA70992748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80101" y="4364038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8" name="Oval 46">
            <a:extLst>
              <a:ext uri="{FF2B5EF4-FFF2-40B4-BE49-F238E27FC236}">
                <a16:creationId xmlns:a16="http://schemas.microsoft.com/office/drawing/2014/main" id="{0D870C24-219B-426B-A8C1-1D75816D7EE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028282" y="308213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79" name="Oval 47">
            <a:extLst>
              <a:ext uri="{FF2B5EF4-FFF2-40B4-BE49-F238E27FC236}">
                <a16:creationId xmlns:a16="http://schemas.microsoft.com/office/drawing/2014/main" id="{609954AE-211E-4A22-BD93-946D4603238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461795" y="5049045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80" name="Oval 48">
            <a:extLst>
              <a:ext uri="{FF2B5EF4-FFF2-40B4-BE49-F238E27FC236}">
                <a16:creationId xmlns:a16="http://schemas.microsoft.com/office/drawing/2014/main" id="{9E4DFD2B-098F-4799-B99F-669AE7002A5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827838" y="4756151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4081" name="Text Box 49">
            <a:extLst>
              <a:ext uri="{FF2B5EF4-FFF2-40B4-BE49-F238E27FC236}">
                <a16:creationId xmlns:a16="http://schemas.microsoft.com/office/drawing/2014/main" id="{E9CF5592-ACC8-4595-9554-100076970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676400"/>
            <a:ext cx="32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i="1">
                <a:ea typeface="宋体" panose="02010600030101010101" pitchFamily="2" charset="-122"/>
              </a:rPr>
              <a:t>f</a:t>
            </a:r>
            <a:r>
              <a:rPr lang="en-US" altLang="zh-CN" i="1">
                <a:ea typeface="宋体" panose="02010600030101010101" pitchFamily="2" charset="-122"/>
              </a:rPr>
              <a:t>(</a:t>
            </a:r>
            <a:r>
              <a:rPr lang="en-US" altLang="zh-CN" b="1" i="1">
                <a:ea typeface="宋体" panose="02010600030101010101" pitchFamily="2" charset="-122"/>
              </a:rPr>
              <a:t>x</a:t>
            </a:r>
            <a:r>
              <a:rPr lang="en-US" altLang="zh-CN" i="1">
                <a:ea typeface="宋体" panose="02010600030101010101" pitchFamily="2" charset="-122"/>
              </a:rPr>
              <a:t>,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,b</a:t>
            </a:r>
            <a:r>
              <a:rPr lang="en-US" altLang="zh-CN" i="1">
                <a:ea typeface="宋体" panose="02010600030101010101" pitchFamily="2" charset="-122"/>
              </a:rPr>
              <a:t>) = sign(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b="1" i="1">
                <a:ea typeface="宋体" panose="02010600030101010101" pitchFamily="2" charset="-122"/>
              </a:rPr>
              <a:t>. x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- 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b</a:t>
            </a:r>
            <a:r>
              <a:rPr lang="en-US" altLang="zh-CN" i="1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84082" name="Line 50">
            <a:extLst>
              <a:ext uri="{FF2B5EF4-FFF2-40B4-BE49-F238E27FC236}">
                <a16:creationId xmlns:a16="http://schemas.microsoft.com/office/drawing/2014/main" id="{0A6B65C5-1DF2-4970-B9D5-EFB2878228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84083" name="Text Box 51">
            <a:extLst>
              <a:ext uri="{FF2B5EF4-FFF2-40B4-BE49-F238E27FC236}">
                <a16:creationId xmlns:a16="http://schemas.microsoft.com/office/drawing/2014/main" id="{779704A5-1B80-4313-931E-6C432B0D6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00400"/>
            <a:ext cx="2438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  <p:sp>
        <p:nvSpPr>
          <p:cNvPr id="684084" name="Text Box 52">
            <a:extLst>
              <a:ext uri="{FF2B5EF4-FFF2-40B4-BE49-F238E27FC236}">
                <a16:creationId xmlns:a16="http://schemas.microsoft.com/office/drawing/2014/main" id="{6C759C19-C212-4CB3-8D7B-77188E2DF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352801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这么分？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EA81F80-B7FC-4C44-B8A2-23F95F85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98B4C058-39C4-483D-9C7A-79ED9991EF76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zh-CN" altLang="en-US">
                <a:ea typeface="宋体" panose="02010600030101010101" pitchFamily="2" charset="-122"/>
              </a:rPr>
              <a:t>线性分类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>
            <a:extLst>
              <a:ext uri="{FF2B5EF4-FFF2-40B4-BE49-F238E27FC236}">
                <a16:creationId xmlns:a16="http://schemas.microsoft.com/office/drawing/2014/main" id="{2CB02EA5-21C5-46AF-9E06-1964559CF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600" i="1">
                <a:ea typeface="宋体" panose="02010600030101010101" pitchFamily="2" charset="-122"/>
              </a:rPr>
              <a:t>f </a:t>
            </a:r>
            <a:r>
              <a:rPr lang="en-US" altLang="zh-CN">
                <a:ea typeface="宋体" panose="02010600030101010101" pitchFamily="2" charset="-122"/>
              </a:rPr>
              <a:t>        </a:t>
            </a:r>
          </a:p>
        </p:txBody>
      </p:sp>
      <p:sp>
        <p:nvSpPr>
          <p:cNvPr id="634884" name="Line 4">
            <a:extLst>
              <a:ext uri="{FF2B5EF4-FFF2-40B4-BE49-F238E27FC236}">
                <a16:creationId xmlns:a16="http://schemas.microsoft.com/office/drawing/2014/main" id="{9F304043-9613-42A1-B2C0-2553097F2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4885" name="Text Box 5">
            <a:extLst>
              <a:ext uri="{FF2B5EF4-FFF2-40B4-BE49-F238E27FC236}">
                <a16:creationId xmlns:a16="http://schemas.microsoft.com/office/drawing/2014/main" id="{71E36FCE-9FC4-4884-A3CB-17E1874B8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34886" name="Line 6">
            <a:extLst>
              <a:ext uri="{FF2B5EF4-FFF2-40B4-BE49-F238E27FC236}">
                <a16:creationId xmlns:a16="http://schemas.microsoft.com/office/drawing/2014/main" id="{4B46E1CD-D867-4032-877A-E52E5AF77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4887" name="Text Box 7">
            <a:extLst>
              <a:ext uri="{FF2B5EF4-FFF2-40B4-BE49-F238E27FC236}">
                <a16:creationId xmlns:a16="http://schemas.microsoft.com/office/drawing/2014/main" id="{56EF420B-F0E3-47AA-89F8-B1FD352B7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>
                <a:solidFill>
                  <a:srgbClr val="00CC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34888" name="Line 8">
            <a:extLst>
              <a:ext uri="{FF2B5EF4-FFF2-40B4-BE49-F238E27FC236}">
                <a16:creationId xmlns:a16="http://schemas.microsoft.com/office/drawing/2014/main" id="{C5824E5F-5A75-4667-B4E2-E6821D8BA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4889" name="Text Box 9">
            <a:extLst>
              <a:ext uri="{FF2B5EF4-FFF2-40B4-BE49-F238E27FC236}">
                <a16:creationId xmlns:a16="http://schemas.microsoft.com/office/drawing/2014/main" id="{675AE472-8505-4A87-8F93-717CCA34F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>
                <a:ea typeface="宋体" panose="02010600030101010101" pitchFamily="2" charset="-122"/>
              </a:rPr>
              <a:t>y</a:t>
            </a:r>
            <a:r>
              <a:rPr lang="en-US" altLang="zh-CN" sz="3200" baseline="30000">
                <a:ea typeface="宋体" panose="02010600030101010101" pitchFamily="2" charset="-122"/>
              </a:rPr>
              <a:t>est</a:t>
            </a:r>
          </a:p>
        </p:txBody>
      </p:sp>
      <p:sp>
        <p:nvSpPr>
          <p:cNvPr id="634890" name="Text Box 10">
            <a:extLst>
              <a:ext uri="{FF2B5EF4-FFF2-40B4-BE49-F238E27FC236}">
                <a16:creationId xmlns:a16="http://schemas.microsoft.com/office/drawing/2014/main" id="{EAF72F5B-9B3B-402F-9049-1AD3F652B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905001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denotes +1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634891" name="Oval 11">
            <a:extLst>
              <a:ext uri="{FF2B5EF4-FFF2-40B4-BE49-F238E27FC236}">
                <a16:creationId xmlns:a16="http://schemas.microsoft.com/office/drawing/2014/main" id="{2B060EE7-9634-4F98-ADE5-050077F2DB2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439194" y="2056607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892" name="Oval 12">
            <a:extLst>
              <a:ext uri="{FF2B5EF4-FFF2-40B4-BE49-F238E27FC236}">
                <a16:creationId xmlns:a16="http://schemas.microsoft.com/office/drawing/2014/main" id="{771739B7-721E-4743-B67C-E08A283C6A7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2439988" y="2513013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893" name="Line 13">
            <a:extLst>
              <a:ext uri="{FF2B5EF4-FFF2-40B4-BE49-F238E27FC236}">
                <a16:creationId xmlns:a16="http://schemas.microsoft.com/office/drawing/2014/main" id="{5B0F7EC2-3F3F-4378-AA89-1A84E4766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4894" name="Line 14">
            <a:extLst>
              <a:ext uri="{FF2B5EF4-FFF2-40B4-BE49-F238E27FC236}">
                <a16:creationId xmlns:a16="http://schemas.microsoft.com/office/drawing/2014/main" id="{754A7FA4-B906-483A-AADC-129253E8D2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4895" name="Oval 15">
            <a:extLst>
              <a:ext uri="{FF2B5EF4-FFF2-40B4-BE49-F238E27FC236}">
                <a16:creationId xmlns:a16="http://schemas.microsoft.com/office/drawing/2014/main" id="{097962C8-8F8C-45F3-AF23-2F737FC832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41926" y="5032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896" name="Oval 16">
            <a:extLst>
              <a:ext uri="{FF2B5EF4-FFF2-40B4-BE49-F238E27FC236}">
                <a16:creationId xmlns:a16="http://schemas.microsoft.com/office/drawing/2014/main" id="{17DEE6BC-7D67-4EA9-9582-883EE2603B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0026" y="3903664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897" name="Oval 17">
            <a:extLst>
              <a:ext uri="{FF2B5EF4-FFF2-40B4-BE49-F238E27FC236}">
                <a16:creationId xmlns:a16="http://schemas.microsoft.com/office/drawing/2014/main" id="{9C6970EA-C4FE-482A-89DD-DBCC49C1A6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4226" y="28146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898" name="Oval 18">
            <a:extLst>
              <a:ext uri="{FF2B5EF4-FFF2-40B4-BE49-F238E27FC236}">
                <a16:creationId xmlns:a16="http://schemas.microsoft.com/office/drawing/2014/main" id="{D5FC5F72-C740-4755-82F7-A4D913B553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7726" y="3635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899" name="Oval 19">
            <a:extLst>
              <a:ext uri="{FF2B5EF4-FFF2-40B4-BE49-F238E27FC236}">
                <a16:creationId xmlns:a16="http://schemas.microsoft.com/office/drawing/2014/main" id="{B4FF690F-CD47-4601-ABA1-05A640DBAC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33951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0" name="Oval 20">
            <a:extLst>
              <a:ext uri="{FF2B5EF4-FFF2-40B4-BE49-F238E27FC236}">
                <a16:creationId xmlns:a16="http://schemas.microsoft.com/office/drawing/2014/main" id="{5FFEE61F-7F92-42D0-A4CB-6E6655A58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733801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1" name="Oval 21">
            <a:extLst>
              <a:ext uri="{FF2B5EF4-FFF2-40B4-BE49-F238E27FC236}">
                <a16:creationId xmlns:a16="http://schemas.microsoft.com/office/drawing/2014/main" id="{AFBF5FDE-3794-41F9-B379-48D190D3F8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1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2" name="Oval 22">
            <a:extLst>
              <a:ext uri="{FF2B5EF4-FFF2-40B4-BE49-F238E27FC236}">
                <a16:creationId xmlns:a16="http://schemas.microsoft.com/office/drawing/2014/main" id="{3FD4AEBA-5E66-40AD-B1A6-AEFF763AA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9401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3" name="Oval 23">
            <a:extLst>
              <a:ext uri="{FF2B5EF4-FFF2-40B4-BE49-F238E27FC236}">
                <a16:creationId xmlns:a16="http://schemas.microsoft.com/office/drawing/2014/main" id="{AEA892D3-57BC-43AA-8655-11A87001A1F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5411789" y="4443414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4" name="Oval 24">
            <a:extLst>
              <a:ext uri="{FF2B5EF4-FFF2-40B4-BE49-F238E27FC236}">
                <a16:creationId xmlns:a16="http://schemas.microsoft.com/office/drawing/2014/main" id="{2829B1EA-1569-48BA-AA5B-FF5F797A7FF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527926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5" name="Oval 25">
            <a:extLst>
              <a:ext uri="{FF2B5EF4-FFF2-40B4-BE49-F238E27FC236}">
                <a16:creationId xmlns:a16="http://schemas.microsoft.com/office/drawing/2014/main" id="{9FEACA38-9582-413A-890C-9B05ABA1A90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819901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6" name="Oval 26">
            <a:extLst>
              <a:ext uri="{FF2B5EF4-FFF2-40B4-BE49-F238E27FC236}">
                <a16:creationId xmlns:a16="http://schemas.microsoft.com/office/drawing/2014/main" id="{DC486361-1B4B-4ABB-BD04-0DF055EDD92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48201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7" name="Oval 27">
            <a:extLst>
              <a:ext uri="{FF2B5EF4-FFF2-40B4-BE49-F238E27FC236}">
                <a16:creationId xmlns:a16="http://schemas.microsoft.com/office/drawing/2014/main" id="{8024E1AF-2D94-41F4-9511-A486B71867F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235701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8" name="Oval 28">
            <a:extLst>
              <a:ext uri="{FF2B5EF4-FFF2-40B4-BE49-F238E27FC236}">
                <a16:creationId xmlns:a16="http://schemas.microsoft.com/office/drawing/2014/main" id="{9EB45346-D0A6-4FFB-84B9-6514F5846C3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391401" y="4495801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09" name="Oval 29">
            <a:extLst>
              <a:ext uri="{FF2B5EF4-FFF2-40B4-BE49-F238E27FC236}">
                <a16:creationId xmlns:a16="http://schemas.microsoft.com/office/drawing/2014/main" id="{AAE52710-82FC-49AE-B6B4-12B53B84837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38676" y="36401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0" name="Oval 30">
            <a:extLst>
              <a:ext uri="{FF2B5EF4-FFF2-40B4-BE49-F238E27FC236}">
                <a16:creationId xmlns:a16="http://schemas.microsoft.com/office/drawing/2014/main" id="{2D191272-70E8-47EB-9584-1367D68CB8A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391151" y="3057526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1" name="Oval 31">
            <a:extLst>
              <a:ext uri="{FF2B5EF4-FFF2-40B4-BE49-F238E27FC236}">
                <a16:creationId xmlns:a16="http://schemas.microsoft.com/office/drawing/2014/main" id="{6C4371D8-94BA-452E-BC06-DE417AE6446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660232" y="5242720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2" name="Oval 32">
            <a:extLst>
              <a:ext uri="{FF2B5EF4-FFF2-40B4-BE49-F238E27FC236}">
                <a16:creationId xmlns:a16="http://schemas.microsoft.com/office/drawing/2014/main" id="{27C84FF0-6992-4264-99ED-841E1EDAAD1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38676" y="40989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3" name="Oval 33">
            <a:extLst>
              <a:ext uri="{FF2B5EF4-FFF2-40B4-BE49-F238E27FC236}">
                <a16:creationId xmlns:a16="http://schemas.microsoft.com/office/drawing/2014/main" id="{C5FC0E34-ED18-466C-AA73-A6A7F558EBC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67401" y="2393951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4" name="Oval 34">
            <a:extLst>
              <a:ext uri="{FF2B5EF4-FFF2-40B4-BE49-F238E27FC236}">
                <a16:creationId xmlns:a16="http://schemas.microsoft.com/office/drawing/2014/main" id="{E22D6561-45BB-4FC7-ACD0-40D1810C94F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828633" y="4144170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5" name="Oval 35">
            <a:extLst>
              <a:ext uri="{FF2B5EF4-FFF2-40B4-BE49-F238E27FC236}">
                <a16:creationId xmlns:a16="http://schemas.microsoft.com/office/drawing/2014/main" id="{686C038F-0D65-4FD6-93EC-2B0F489CDF2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94389" y="407987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6" name="Oval 36">
            <a:extLst>
              <a:ext uri="{FF2B5EF4-FFF2-40B4-BE49-F238E27FC236}">
                <a16:creationId xmlns:a16="http://schemas.microsoft.com/office/drawing/2014/main" id="{D76B389C-B9BC-412C-A9F6-AB5D7337981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7143751" y="3365501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7" name="Oval 37">
            <a:extLst>
              <a:ext uri="{FF2B5EF4-FFF2-40B4-BE49-F238E27FC236}">
                <a16:creationId xmlns:a16="http://schemas.microsoft.com/office/drawing/2014/main" id="{27BA9508-F9C6-4E84-B4A2-D1E619AEEDF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11689" y="23463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8" name="Oval 38">
            <a:extLst>
              <a:ext uri="{FF2B5EF4-FFF2-40B4-BE49-F238E27FC236}">
                <a16:creationId xmlns:a16="http://schemas.microsoft.com/office/drawing/2014/main" id="{D77D247D-A37C-401F-912E-0919CC7F76C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784976" y="32734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9" name="Oval 39">
            <a:extLst>
              <a:ext uri="{FF2B5EF4-FFF2-40B4-BE49-F238E27FC236}">
                <a16:creationId xmlns:a16="http://schemas.microsoft.com/office/drawing/2014/main" id="{3B3B71B9-929B-407B-ADF0-E52A571B6B5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641308" y="4718845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0" name="Oval 40">
            <a:extLst>
              <a:ext uri="{FF2B5EF4-FFF2-40B4-BE49-F238E27FC236}">
                <a16:creationId xmlns:a16="http://schemas.microsoft.com/office/drawing/2014/main" id="{0959E6AF-B4A5-4679-932A-0D16D9F18DA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022058" y="3534570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1" name="Oval 41">
            <a:extLst>
              <a:ext uri="{FF2B5EF4-FFF2-40B4-BE49-F238E27FC236}">
                <a16:creationId xmlns:a16="http://schemas.microsoft.com/office/drawing/2014/main" id="{E876A75A-6942-480D-9C41-F3AECB5E73B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175376" y="5254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2" name="Oval 42">
            <a:extLst>
              <a:ext uri="{FF2B5EF4-FFF2-40B4-BE49-F238E27FC236}">
                <a16:creationId xmlns:a16="http://schemas.microsoft.com/office/drawing/2014/main" id="{09B3E5D3-A4DB-4986-9357-35353AB4A38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70576" y="4873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3" name="Oval 43">
            <a:extLst>
              <a:ext uri="{FF2B5EF4-FFF2-40B4-BE49-F238E27FC236}">
                <a16:creationId xmlns:a16="http://schemas.microsoft.com/office/drawing/2014/main" id="{9B58A0C7-225D-4FF3-AB18-AE3EE5DB13A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341019" y="3736182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4" name="Oval 44">
            <a:extLst>
              <a:ext uri="{FF2B5EF4-FFF2-40B4-BE49-F238E27FC236}">
                <a16:creationId xmlns:a16="http://schemas.microsoft.com/office/drawing/2014/main" id="{841004ED-358D-4A85-829C-5B90F39D660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237163" y="2776538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5" name="Oval 45">
            <a:extLst>
              <a:ext uri="{FF2B5EF4-FFF2-40B4-BE49-F238E27FC236}">
                <a16:creationId xmlns:a16="http://schemas.microsoft.com/office/drawing/2014/main" id="{AE33AEA1-E370-42DD-800E-55635F716CA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80101" y="4364038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6" name="Oval 46">
            <a:extLst>
              <a:ext uri="{FF2B5EF4-FFF2-40B4-BE49-F238E27FC236}">
                <a16:creationId xmlns:a16="http://schemas.microsoft.com/office/drawing/2014/main" id="{A0B7A11B-7928-48B8-8073-DFD74ADB7A9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028282" y="308213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7" name="Oval 47">
            <a:extLst>
              <a:ext uri="{FF2B5EF4-FFF2-40B4-BE49-F238E27FC236}">
                <a16:creationId xmlns:a16="http://schemas.microsoft.com/office/drawing/2014/main" id="{9260C630-4743-4E6B-AF56-42B2F658116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461795" y="5049045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8" name="Oval 48">
            <a:extLst>
              <a:ext uri="{FF2B5EF4-FFF2-40B4-BE49-F238E27FC236}">
                <a16:creationId xmlns:a16="http://schemas.microsoft.com/office/drawing/2014/main" id="{1EE9CD91-CC8F-46CB-8EC9-D516094F445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827838" y="4756151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29" name="Text Box 49">
            <a:extLst>
              <a:ext uri="{FF2B5EF4-FFF2-40B4-BE49-F238E27FC236}">
                <a16:creationId xmlns:a16="http://schemas.microsoft.com/office/drawing/2014/main" id="{8EB3507E-0459-4AAF-810B-58B7134EC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676400"/>
            <a:ext cx="32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i="1">
                <a:ea typeface="宋体" panose="02010600030101010101" pitchFamily="2" charset="-122"/>
              </a:rPr>
              <a:t>f</a:t>
            </a:r>
            <a:r>
              <a:rPr lang="en-US" altLang="zh-CN" i="1">
                <a:ea typeface="宋体" panose="02010600030101010101" pitchFamily="2" charset="-122"/>
              </a:rPr>
              <a:t>(</a:t>
            </a:r>
            <a:r>
              <a:rPr lang="en-US" altLang="zh-CN" b="1" i="1">
                <a:ea typeface="宋体" panose="02010600030101010101" pitchFamily="2" charset="-122"/>
              </a:rPr>
              <a:t>x</a:t>
            </a:r>
            <a:r>
              <a:rPr lang="en-US" altLang="zh-CN" i="1">
                <a:ea typeface="宋体" panose="02010600030101010101" pitchFamily="2" charset="-122"/>
              </a:rPr>
              <a:t>,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,b</a:t>
            </a:r>
            <a:r>
              <a:rPr lang="en-US" altLang="zh-CN" i="1">
                <a:ea typeface="宋体" panose="02010600030101010101" pitchFamily="2" charset="-122"/>
              </a:rPr>
              <a:t>) = sign(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b="1" i="1">
                <a:ea typeface="宋体" panose="02010600030101010101" pitchFamily="2" charset="-122"/>
              </a:rPr>
              <a:t>. x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- 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b</a:t>
            </a:r>
            <a:r>
              <a:rPr lang="en-US" altLang="zh-CN" i="1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34930" name="Line 50">
            <a:extLst>
              <a:ext uri="{FF2B5EF4-FFF2-40B4-BE49-F238E27FC236}">
                <a16:creationId xmlns:a16="http://schemas.microsoft.com/office/drawing/2014/main" id="{9B8C7336-1AC2-42D2-8F7F-A2CFCF52FE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4931" name="Text Box 51">
            <a:extLst>
              <a:ext uri="{FF2B5EF4-FFF2-40B4-BE49-F238E27FC236}">
                <a16:creationId xmlns:a16="http://schemas.microsoft.com/office/drawing/2014/main" id="{B645A138-DD5F-47CF-BE99-6144B57FC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00400"/>
            <a:ext cx="2438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  <p:sp>
        <p:nvSpPr>
          <p:cNvPr id="634932" name="Text Box 52">
            <a:extLst>
              <a:ext uri="{FF2B5EF4-FFF2-40B4-BE49-F238E27FC236}">
                <a16:creationId xmlns:a16="http://schemas.microsoft.com/office/drawing/2014/main" id="{78B63270-746A-408B-8F0D-7A2FC30B9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352801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这么分？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952DF05-7F12-401A-90B9-33432148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F830D971-36EB-4636-91DB-3BEFDAC3F394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zh-CN" altLang="en-US">
                <a:ea typeface="宋体" panose="02010600030101010101" pitchFamily="2" charset="-122"/>
              </a:rPr>
              <a:t>线性分类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7" name="Rectangle 3">
            <a:extLst>
              <a:ext uri="{FF2B5EF4-FFF2-40B4-BE49-F238E27FC236}">
                <a16:creationId xmlns:a16="http://schemas.microsoft.com/office/drawing/2014/main" id="{29E08D00-61F2-4298-86D7-711F781BC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600" i="1">
                <a:ea typeface="宋体" panose="02010600030101010101" pitchFamily="2" charset="-122"/>
              </a:rPr>
              <a:t>f </a:t>
            </a:r>
            <a:r>
              <a:rPr lang="en-US" altLang="zh-CN">
                <a:ea typeface="宋体" panose="02010600030101010101" pitchFamily="2" charset="-122"/>
              </a:rPr>
              <a:t>        </a:t>
            </a:r>
          </a:p>
        </p:txBody>
      </p:sp>
      <p:sp>
        <p:nvSpPr>
          <p:cNvPr id="635908" name="Line 4">
            <a:extLst>
              <a:ext uri="{FF2B5EF4-FFF2-40B4-BE49-F238E27FC236}">
                <a16:creationId xmlns:a16="http://schemas.microsoft.com/office/drawing/2014/main" id="{747DDF70-8716-4E52-A772-215387AA8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5909" name="Text Box 5">
            <a:extLst>
              <a:ext uri="{FF2B5EF4-FFF2-40B4-BE49-F238E27FC236}">
                <a16:creationId xmlns:a16="http://schemas.microsoft.com/office/drawing/2014/main" id="{3DC94696-5D3A-4B80-B719-653785AE8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35910" name="Line 6">
            <a:extLst>
              <a:ext uri="{FF2B5EF4-FFF2-40B4-BE49-F238E27FC236}">
                <a16:creationId xmlns:a16="http://schemas.microsoft.com/office/drawing/2014/main" id="{BC74BB7A-B8A7-44AF-A421-6A6433162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5911" name="Text Box 7">
            <a:extLst>
              <a:ext uri="{FF2B5EF4-FFF2-40B4-BE49-F238E27FC236}">
                <a16:creationId xmlns:a16="http://schemas.microsoft.com/office/drawing/2014/main" id="{C3D7A359-01A9-46E0-8628-ECC97768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>
                <a:solidFill>
                  <a:srgbClr val="00CC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35912" name="Line 8">
            <a:extLst>
              <a:ext uri="{FF2B5EF4-FFF2-40B4-BE49-F238E27FC236}">
                <a16:creationId xmlns:a16="http://schemas.microsoft.com/office/drawing/2014/main" id="{D22B74E4-90B6-4BA1-94F2-B5B755FC7CD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5913" name="Text Box 9">
            <a:extLst>
              <a:ext uri="{FF2B5EF4-FFF2-40B4-BE49-F238E27FC236}">
                <a16:creationId xmlns:a16="http://schemas.microsoft.com/office/drawing/2014/main" id="{5EC66B30-0675-495D-A302-109E6A66C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>
                <a:ea typeface="宋体" panose="02010600030101010101" pitchFamily="2" charset="-122"/>
              </a:rPr>
              <a:t>y</a:t>
            </a:r>
            <a:r>
              <a:rPr lang="en-US" altLang="zh-CN" sz="3200" baseline="30000">
                <a:ea typeface="宋体" panose="02010600030101010101" pitchFamily="2" charset="-122"/>
              </a:rPr>
              <a:t>est</a:t>
            </a:r>
          </a:p>
        </p:txBody>
      </p:sp>
      <p:sp>
        <p:nvSpPr>
          <p:cNvPr id="635914" name="Text Box 10">
            <a:extLst>
              <a:ext uri="{FF2B5EF4-FFF2-40B4-BE49-F238E27FC236}">
                <a16:creationId xmlns:a16="http://schemas.microsoft.com/office/drawing/2014/main" id="{6C2520EE-8742-44F1-A35E-09549C035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905001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denotes +1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635915" name="Oval 11">
            <a:extLst>
              <a:ext uri="{FF2B5EF4-FFF2-40B4-BE49-F238E27FC236}">
                <a16:creationId xmlns:a16="http://schemas.microsoft.com/office/drawing/2014/main" id="{4CB41AAE-4B77-4105-B306-8C6E2E552EA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439194" y="2056607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16" name="Oval 12">
            <a:extLst>
              <a:ext uri="{FF2B5EF4-FFF2-40B4-BE49-F238E27FC236}">
                <a16:creationId xmlns:a16="http://schemas.microsoft.com/office/drawing/2014/main" id="{0DB0CCE6-5876-449F-9E13-DA478C7171F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2439988" y="2513013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17" name="Line 13">
            <a:extLst>
              <a:ext uri="{FF2B5EF4-FFF2-40B4-BE49-F238E27FC236}">
                <a16:creationId xmlns:a16="http://schemas.microsoft.com/office/drawing/2014/main" id="{51BD9C75-2077-4DD5-8CC3-6EE8D54CF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5918" name="Line 14">
            <a:extLst>
              <a:ext uri="{FF2B5EF4-FFF2-40B4-BE49-F238E27FC236}">
                <a16:creationId xmlns:a16="http://schemas.microsoft.com/office/drawing/2014/main" id="{FC0F7C79-DAC8-48EE-8A7C-BB773B189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5919" name="Oval 15">
            <a:extLst>
              <a:ext uri="{FF2B5EF4-FFF2-40B4-BE49-F238E27FC236}">
                <a16:creationId xmlns:a16="http://schemas.microsoft.com/office/drawing/2014/main" id="{4D6CE1B9-8272-4002-A90D-E788435EC4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41926" y="5032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0" name="Oval 16">
            <a:extLst>
              <a:ext uri="{FF2B5EF4-FFF2-40B4-BE49-F238E27FC236}">
                <a16:creationId xmlns:a16="http://schemas.microsoft.com/office/drawing/2014/main" id="{1C7768DD-0A8F-4A7E-9033-5341434A4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0026" y="3903664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1" name="Oval 17">
            <a:extLst>
              <a:ext uri="{FF2B5EF4-FFF2-40B4-BE49-F238E27FC236}">
                <a16:creationId xmlns:a16="http://schemas.microsoft.com/office/drawing/2014/main" id="{CF8F27B1-203B-47D0-B047-AD2B980622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4226" y="28146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2" name="Oval 18">
            <a:extLst>
              <a:ext uri="{FF2B5EF4-FFF2-40B4-BE49-F238E27FC236}">
                <a16:creationId xmlns:a16="http://schemas.microsoft.com/office/drawing/2014/main" id="{FA642883-454A-4F4F-B384-D3442D2B09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7726" y="3635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3" name="Oval 19">
            <a:extLst>
              <a:ext uri="{FF2B5EF4-FFF2-40B4-BE49-F238E27FC236}">
                <a16:creationId xmlns:a16="http://schemas.microsoft.com/office/drawing/2014/main" id="{BEAC03BD-87B5-4FAF-85DF-038750169E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33951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4" name="Oval 20">
            <a:extLst>
              <a:ext uri="{FF2B5EF4-FFF2-40B4-BE49-F238E27FC236}">
                <a16:creationId xmlns:a16="http://schemas.microsoft.com/office/drawing/2014/main" id="{9FE2904D-8B78-4E48-8C42-00485E7AC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733801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5" name="Oval 21">
            <a:extLst>
              <a:ext uri="{FF2B5EF4-FFF2-40B4-BE49-F238E27FC236}">
                <a16:creationId xmlns:a16="http://schemas.microsoft.com/office/drawing/2014/main" id="{60FF6EDF-2AD8-462C-82D1-C6542D772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1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6" name="Oval 22">
            <a:extLst>
              <a:ext uri="{FF2B5EF4-FFF2-40B4-BE49-F238E27FC236}">
                <a16:creationId xmlns:a16="http://schemas.microsoft.com/office/drawing/2014/main" id="{A2EF4007-BCFB-40A8-9B44-72CB6BA7D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9401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7" name="Oval 23">
            <a:extLst>
              <a:ext uri="{FF2B5EF4-FFF2-40B4-BE49-F238E27FC236}">
                <a16:creationId xmlns:a16="http://schemas.microsoft.com/office/drawing/2014/main" id="{A0749EC4-A6F2-454B-A27A-50F9C1E1E10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5411789" y="4443414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8" name="Oval 24">
            <a:extLst>
              <a:ext uri="{FF2B5EF4-FFF2-40B4-BE49-F238E27FC236}">
                <a16:creationId xmlns:a16="http://schemas.microsoft.com/office/drawing/2014/main" id="{5C032A48-96C2-4DCF-9734-9206F26F7D7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527926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29" name="Oval 25">
            <a:extLst>
              <a:ext uri="{FF2B5EF4-FFF2-40B4-BE49-F238E27FC236}">
                <a16:creationId xmlns:a16="http://schemas.microsoft.com/office/drawing/2014/main" id="{52A3C336-F65C-46EE-984F-8428230FFD8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819901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0" name="Oval 26">
            <a:extLst>
              <a:ext uri="{FF2B5EF4-FFF2-40B4-BE49-F238E27FC236}">
                <a16:creationId xmlns:a16="http://schemas.microsoft.com/office/drawing/2014/main" id="{29C8D341-D064-4D6B-A7C1-B80CE624F40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48201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1" name="Oval 27">
            <a:extLst>
              <a:ext uri="{FF2B5EF4-FFF2-40B4-BE49-F238E27FC236}">
                <a16:creationId xmlns:a16="http://schemas.microsoft.com/office/drawing/2014/main" id="{7DB499E6-06FE-4489-B3D9-AA031442A81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235701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2" name="Oval 28">
            <a:extLst>
              <a:ext uri="{FF2B5EF4-FFF2-40B4-BE49-F238E27FC236}">
                <a16:creationId xmlns:a16="http://schemas.microsoft.com/office/drawing/2014/main" id="{2ABC0D8C-7771-49FA-843D-A57633881A4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391401" y="4495801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3" name="Oval 29">
            <a:extLst>
              <a:ext uri="{FF2B5EF4-FFF2-40B4-BE49-F238E27FC236}">
                <a16:creationId xmlns:a16="http://schemas.microsoft.com/office/drawing/2014/main" id="{A5E912D9-5C10-4AB8-9D81-8A01039178F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38676" y="36401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4" name="Oval 30">
            <a:extLst>
              <a:ext uri="{FF2B5EF4-FFF2-40B4-BE49-F238E27FC236}">
                <a16:creationId xmlns:a16="http://schemas.microsoft.com/office/drawing/2014/main" id="{687DBD61-7923-408C-8822-A5FE8D591BF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391151" y="3057526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5" name="Oval 31">
            <a:extLst>
              <a:ext uri="{FF2B5EF4-FFF2-40B4-BE49-F238E27FC236}">
                <a16:creationId xmlns:a16="http://schemas.microsoft.com/office/drawing/2014/main" id="{FC75641B-E691-4E01-BC7B-67F8755DD06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660232" y="5242720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6" name="Oval 32">
            <a:extLst>
              <a:ext uri="{FF2B5EF4-FFF2-40B4-BE49-F238E27FC236}">
                <a16:creationId xmlns:a16="http://schemas.microsoft.com/office/drawing/2014/main" id="{4D0F2084-89CE-44E1-9327-A3F4BCDAE63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38676" y="40989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7" name="Oval 33">
            <a:extLst>
              <a:ext uri="{FF2B5EF4-FFF2-40B4-BE49-F238E27FC236}">
                <a16:creationId xmlns:a16="http://schemas.microsoft.com/office/drawing/2014/main" id="{920B0CE8-1F95-4DA0-B0E5-E6BEE26EA6F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67401" y="2393951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8" name="Oval 34">
            <a:extLst>
              <a:ext uri="{FF2B5EF4-FFF2-40B4-BE49-F238E27FC236}">
                <a16:creationId xmlns:a16="http://schemas.microsoft.com/office/drawing/2014/main" id="{4FDE60A6-7343-415C-833E-8BA6A958AA8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828633" y="4144170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39" name="Oval 35">
            <a:extLst>
              <a:ext uri="{FF2B5EF4-FFF2-40B4-BE49-F238E27FC236}">
                <a16:creationId xmlns:a16="http://schemas.microsoft.com/office/drawing/2014/main" id="{94A0BF0F-3CAF-40AD-86D3-894EF3F87B1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94389" y="407987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0" name="Oval 36">
            <a:extLst>
              <a:ext uri="{FF2B5EF4-FFF2-40B4-BE49-F238E27FC236}">
                <a16:creationId xmlns:a16="http://schemas.microsoft.com/office/drawing/2014/main" id="{70E94F3E-CDC4-4FBD-97B9-2BBC63ADE23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7143751" y="3365501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1" name="Oval 37">
            <a:extLst>
              <a:ext uri="{FF2B5EF4-FFF2-40B4-BE49-F238E27FC236}">
                <a16:creationId xmlns:a16="http://schemas.microsoft.com/office/drawing/2014/main" id="{53AF406F-2F47-4E29-8B0C-8ED4C9B84E1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11689" y="23463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2" name="Oval 38">
            <a:extLst>
              <a:ext uri="{FF2B5EF4-FFF2-40B4-BE49-F238E27FC236}">
                <a16:creationId xmlns:a16="http://schemas.microsoft.com/office/drawing/2014/main" id="{78F35DA9-96D0-498C-870C-14182B75C92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784976" y="32734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3" name="Oval 39">
            <a:extLst>
              <a:ext uri="{FF2B5EF4-FFF2-40B4-BE49-F238E27FC236}">
                <a16:creationId xmlns:a16="http://schemas.microsoft.com/office/drawing/2014/main" id="{F52484AB-EDAB-4A71-A112-715667D1DA4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641308" y="4718845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4" name="Oval 40">
            <a:extLst>
              <a:ext uri="{FF2B5EF4-FFF2-40B4-BE49-F238E27FC236}">
                <a16:creationId xmlns:a16="http://schemas.microsoft.com/office/drawing/2014/main" id="{84A42518-FAB2-47DD-A30B-194D900EC29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022058" y="3534570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5" name="Oval 41">
            <a:extLst>
              <a:ext uri="{FF2B5EF4-FFF2-40B4-BE49-F238E27FC236}">
                <a16:creationId xmlns:a16="http://schemas.microsoft.com/office/drawing/2014/main" id="{ACAF0240-3328-4EAA-B7E1-740923A9DD4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175376" y="5254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6" name="Oval 42">
            <a:extLst>
              <a:ext uri="{FF2B5EF4-FFF2-40B4-BE49-F238E27FC236}">
                <a16:creationId xmlns:a16="http://schemas.microsoft.com/office/drawing/2014/main" id="{F217BF48-424E-4F36-B220-0B3B0C3ACD5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70576" y="4873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7" name="Oval 43">
            <a:extLst>
              <a:ext uri="{FF2B5EF4-FFF2-40B4-BE49-F238E27FC236}">
                <a16:creationId xmlns:a16="http://schemas.microsoft.com/office/drawing/2014/main" id="{905B6240-11B0-4B67-B4A1-9AC839F1513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341019" y="3736182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8" name="Oval 44">
            <a:extLst>
              <a:ext uri="{FF2B5EF4-FFF2-40B4-BE49-F238E27FC236}">
                <a16:creationId xmlns:a16="http://schemas.microsoft.com/office/drawing/2014/main" id="{473D73EE-28BD-4733-80E8-B2404463382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237163" y="2776538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49" name="Oval 45">
            <a:extLst>
              <a:ext uri="{FF2B5EF4-FFF2-40B4-BE49-F238E27FC236}">
                <a16:creationId xmlns:a16="http://schemas.microsoft.com/office/drawing/2014/main" id="{345DB24B-7A52-40C9-84D8-91A46D8B2AD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80101" y="4364038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50" name="Oval 46">
            <a:extLst>
              <a:ext uri="{FF2B5EF4-FFF2-40B4-BE49-F238E27FC236}">
                <a16:creationId xmlns:a16="http://schemas.microsoft.com/office/drawing/2014/main" id="{3C0DB16F-DC4D-4984-B0A2-6313CD96EA4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028282" y="308213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51" name="Oval 47">
            <a:extLst>
              <a:ext uri="{FF2B5EF4-FFF2-40B4-BE49-F238E27FC236}">
                <a16:creationId xmlns:a16="http://schemas.microsoft.com/office/drawing/2014/main" id="{83FDC75B-296F-4771-ACC5-45166273A58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461795" y="5049045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52" name="Oval 48">
            <a:extLst>
              <a:ext uri="{FF2B5EF4-FFF2-40B4-BE49-F238E27FC236}">
                <a16:creationId xmlns:a16="http://schemas.microsoft.com/office/drawing/2014/main" id="{D786FE8D-2259-46CF-8E5E-C2AE7FECF6E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827838" y="4756151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5953" name="Text Box 49">
            <a:extLst>
              <a:ext uri="{FF2B5EF4-FFF2-40B4-BE49-F238E27FC236}">
                <a16:creationId xmlns:a16="http://schemas.microsoft.com/office/drawing/2014/main" id="{55DE83DB-F328-436E-BF3F-97E8EB95F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676400"/>
            <a:ext cx="32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i="1">
                <a:ea typeface="宋体" panose="02010600030101010101" pitchFamily="2" charset="-122"/>
              </a:rPr>
              <a:t>f</a:t>
            </a:r>
            <a:r>
              <a:rPr lang="en-US" altLang="zh-CN" i="1">
                <a:ea typeface="宋体" panose="02010600030101010101" pitchFamily="2" charset="-122"/>
              </a:rPr>
              <a:t>(</a:t>
            </a:r>
            <a:r>
              <a:rPr lang="en-US" altLang="zh-CN" b="1" i="1">
                <a:ea typeface="宋体" panose="02010600030101010101" pitchFamily="2" charset="-122"/>
              </a:rPr>
              <a:t>x</a:t>
            </a:r>
            <a:r>
              <a:rPr lang="en-US" altLang="zh-CN" i="1">
                <a:ea typeface="宋体" panose="02010600030101010101" pitchFamily="2" charset="-122"/>
              </a:rPr>
              <a:t>,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,b</a:t>
            </a:r>
            <a:r>
              <a:rPr lang="en-US" altLang="zh-CN" i="1">
                <a:ea typeface="宋体" panose="02010600030101010101" pitchFamily="2" charset="-122"/>
              </a:rPr>
              <a:t>) = sign(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b="1" i="1">
                <a:ea typeface="宋体" panose="02010600030101010101" pitchFamily="2" charset="-122"/>
              </a:rPr>
              <a:t>. x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- 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b</a:t>
            </a:r>
            <a:r>
              <a:rPr lang="en-US" altLang="zh-CN" i="1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35954" name="Line 50">
            <a:extLst>
              <a:ext uri="{FF2B5EF4-FFF2-40B4-BE49-F238E27FC236}">
                <a16:creationId xmlns:a16="http://schemas.microsoft.com/office/drawing/2014/main" id="{491169A4-E7FB-41AD-9713-9FF3D39FF4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5955" name="Text Box 51">
            <a:extLst>
              <a:ext uri="{FF2B5EF4-FFF2-40B4-BE49-F238E27FC236}">
                <a16:creationId xmlns:a16="http://schemas.microsoft.com/office/drawing/2014/main" id="{7B91D666-8E43-4820-910B-5581D9534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00400"/>
            <a:ext cx="2438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  <p:sp>
        <p:nvSpPr>
          <p:cNvPr id="635956" name="Text Box 52">
            <a:extLst>
              <a:ext uri="{FF2B5EF4-FFF2-40B4-BE49-F238E27FC236}">
                <a16:creationId xmlns:a16="http://schemas.microsoft.com/office/drawing/2014/main" id="{55B058D5-D7A2-469E-91CE-0D00C0C18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352801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这么分？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BD04E6C-854C-458E-B034-4E623DF3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0808E347-8DD7-48D3-9126-7F1D22ADF23E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zh-CN" altLang="en-US">
                <a:ea typeface="宋体" panose="02010600030101010101" pitchFamily="2" charset="-122"/>
              </a:rPr>
              <a:t>线性分类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1" name="Rectangle 3">
            <a:extLst>
              <a:ext uri="{FF2B5EF4-FFF2-40B4-BE49-F238E27FC236}">
                <a16:creationId xmlns:a16="http://schemas.microsoft.com/office/drawing/2014/main" id="{84317D2F-17EE-493A-B000-E49EEA513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600" i="1">
                <a:ea typeface="宋体" panose="02010600030101010101" pitchFamily="2" charset="-122"/>
              </a:rPr>
              <a:t>f </a:t>
            </a:r>
            <a:r>
              <a:rPr lang="en-US" altLang="zh-CN">
                <a:ea typeface="宋体" panose="02010600030101010101" pitchFamily="2" charset="-122"/>
              </a:rPr>
              <a:t>        </a:t>
            </a:r>
          </a:p>
        </p:txBody>
      </p:sp>
      <p:sp>
        <p:nvSpPr>
          <p:cNvPr id="636932" name="Line 4">
            <a:extLst>
              <a:ext uri="{FF2B5EF4-FFF2-40B4-BE49-F238E27FC236}">
                <a16:creationId xmlns:a16="http://schemas.microsoft.com/office/drawing/2014/main" id="{8BA0E180-3066-446D-995F-44B0D9B2E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6933" name="Text Box 5">
            <a:extLst>
              <a:ext uri="{FF2B5EF4-FFF2-40B4-BE49-F238E27FC236}">
                <a16:creationId xmlns:a16="http://schemas.microsoft.com/office/drawing/2014/main" id="{E0FBA3C1-D955-42B8-B6B4-79E88890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36934" name="Line 6">
            <a:extLst>
              <a:ext uri="{FF2B5EF4-FFF2-40B4-BE49-F238E27FC236}">
                <a16:creationId xmlns:a16="http://schemas.microsoft.com/office/drawing/2014/main" id="{BAF4109F-D34C-4E16-B05B-14E3FFB53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6935" name="Text Box 7">
            <a:extLst>
              <a:ext uri="{FF2B5EF4-FFF2-40B4-BE49-F238E27FC236}">
                <a16:creationId xmlns:a16="http://schemas.microsoft.com/office/drawing/2014/main" id="{597E6B91-20E0-4974-B996-1C866E6E0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>
                <a:solidFill>
                  <a:srgbClr val="00CC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36936" name="Line 8">
            <a:extLst>
              <a:ext uri="{FF2B5EF4-FFF2-40B4-BE49-F238E27FC236}">
                <a16:creationId xmlns:a16="http://schemas.microsoft.com/office/drawing/2014/main" id="{3E216CC9-9341-436E-B40F-AA2B25FEE47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6937" name="Text Box 9">
            <a:extLst>
              <a:ext uri="{FF2B5EF4-FFF2-40B4-BE49-F238E27FC236}">
                <a16:creationId xmlns:a16="http://schemas.microsoft.com/office/drawing/2014/main" id="{8768875C-911F-4DF2-B56A-76748651F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>
                <a:ea typeface="宋体" panose="02010600030101010101" pitchFamily="2" charset="-122"/>
              </a:rPr>
              <a:t>y</a:t>
            </a:r>
            <a:r>
              <a:rPr lang="en-US" altLang="zh-CN" sz="3200" baseline="30000">
                <a:ea typeface="宋体" panose="02010600030101010101" pitchFamily="2" charset="-122"/>
              </a:rPr>
              <a:t>est</a:t>
            </a:r>
          </a:p>
        </p:txBody>
      </p:sp>
      <p:sp>
        <p:nvSpPr>
          <p:cNvPr id="636938" name="Text Box 10">
            <a:extLst>
              <a:ext uri="{FF2B5EF4-FFF2-40B4-BE49-F238E27FC236}">
                <a16:creationId xmlns:a16="http://schemas.microsoft.com/office/drawing/2014/main" id="{8F14696D-7D9D-4A02-9536-D96013A00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905001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denotes +1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636939" name="Oval 11">
            <a:extLst>
              <a:ext uri="{FF2B5EF4-FFF2-40B4-BE49-F238E27FC236}">
                <a16:creationId xmlns:a16="http://schemas.microsoft.com/office/drawing/2014/main" id="{F372FF93-92ED-469D-A7AE-4B3D496054F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439194" y="2056607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40" name="Oval 12">
            <a:extLst>
              <a:ext uri="{FF2B5EF4-FFF2-40B4-BE49-F238E27FC236}">
                <a16:creationId xmlns:a16="http://schemas.microsoft.com/office/drawing/2014/main" id="{78A1459A-64A7-4FB3-9018-433DF01EAB1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2439988" y="2513013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41" name="Line 13">
            <a:extLst>
              <a:ext uri="{FF2B5EF4-FFF2-40B4-BE49-F238E27FC236}">
                <a16:creationId xmlns:a16="http://schemas.microsoft.com/office/drawing/2014/main" id="{5F494E66-D615-4681-8407-7FBED1E62A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36942" name="Line 14">
            <a:extLst>
              <a:ext uri="{FF2B5EF4-FFF2-40B4-BE49-F238E27FC236}">
                <a16:creationId xmlns:a16="http://schemas.microsoft.com/office/drawing/2014/main" id="{A8C794E2-37D1-4061-A830-90AC8BE566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6943" name="Oval 15">
            <a:extLst>
              <a:ext uri="{FF2B5EF4-FFF2-40B4-BE49-F238E27FC236}">
                <a16:creationId xmlns:a16="http://schemas.microsoft.com/office/drawing/2014/main" id="{83BB14F1-2801-4CB6-98C1-D6FF978C8C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41926" y="5032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44" name="Oval 16">
            <a:extLst>
              <a:ext uri="{FF2B5EF4-FFF2-40B4-BE49-F238E27FC236}">
                <a16:creationId xmlns:a16="http://schemas.microsoft.com/office/drawing/2014/main" id="{57C3C6A2-D106-45B7-BA0C-D642285EA8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0026" y="3903664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45" name="Oval 17">
            <a:extLst>
              <a:ext uri="{FF2B5EF4-FFF2-40B4-BE49-F238E27FC236}">
                <a16:creationId xmlns:a16="http://schemas.microsoft.com/office/drawing/2014/main" id="{E75CDC6F-CFBC-479B-BFF8-19FEDDD638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4226" y="28146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46" name="Oval 18">
            <a:extLst>
              <a:ext uri="{FF2B5EF4-FFF2-40B4-BE49-F238E27FC236}">
                <a16:creationId xmlns:a16="http://schemas.microsoft.com/office/drawing/2014/main" id="{0699686D-EF9D-4610-9709-DB38D488E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7726" y="3635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47" name="Oval 19">
            <a:extLst>
              <a:ext uri="{FF2B5EF4-FFF2-40B4-BE49-F238E27FC236}">
                <a16:creationId xmlns:a16="http://schemas.microsoft.com/office/drawing/2014/main" id="{AED982D7-172D-43FD-8369-7C993DD626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33951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48" name="Oval 20">
            <a:extLst>
              <a:ext uri="{FF2B5EF4-FFF2-40B4-BE49-F238E27FC236}">
                <a16:creationId xmlns:a16="http://schemas.microsoft.com/office/drawing/2014/main" id="{5D7A528C-7E6D-4FC6-82A3-C7E638CAB5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733801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49" name="Oval 21">
            <a:extLst>
              <a:ext uri="{FF2B5EF4-FFF2-40B4-BE49-F238E27FC236}">
                <a16:creationId xmlns:a16="http://schemas.microsoft.com/office/drawing/2014/main" id="{E77EB7CB-94FD-4FA9-B516-D7CF78EA70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1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0" name="Oval 22">
            <a:extLst>
              <a:ext uri="{FF2B5EF4-FFF2-40B4-BE49-F238E27FC236}">
                <a16:creationId xmlns:a16="http://schemas.microsoft.com/office/drawing/2014/main" id="{E076F49A-5AFF-40F0-AD6E-BC893B558A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9401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1" name="Oval 23">
            <a:extLst>
              <a:ext uri="{FF2B5EF4-FFF2-40B4-BE49-F238E27FC236}">
                <a16:creationId xmlns:a16="http://schemas.microsoft.com/office/drawing/2014/main" id="{5D56BE3D-9A09-4169-8D70-4EA14FBB00D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5411789" y="4443414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2" name="Oval 24">
            <a:extLst>
              <a:ext uri="{FF2B5EF4-FFF2-40B4-BE49-F238E27FC236}">
                <a16:creationId xmlns:a16="http://schemas.microsoft.com/office/drawing/2014/main" id="{ABC21A12-E44C-4523-A998-261568B1B0E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527926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3" name="Oval 25">
            <a:extLst>
              <a:ext uri="{FF2B5EF4-FFF2-40B4-BE49-F238E27FC236}">
                <a16:creationId xmlns:a16="http://schemas.microsoft.com/office/drawing/2014/main" id="{269082AA-346C-48D0-9457-453ECECBC25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819901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4" name="Oval 26">
            <a:extLst>
              <a:ext uri="{FF2B5EF4-FFF2-40B4-BE49-F238E27FC236}">
                <a16:creationId xmlns:a16="http://schemas.microsoft.com/office/drawing/2014/main" id="{C95D44A5-5B8B-49EE-9144-20307F15C3F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48201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5" name="Oval 27">
            <a:extLst>
              <a:ext uri="{FF2B5EF4-FFF2-40B4-BE49-F238E27FC236}">
                <a16:creationId xmlns:a16="http://schemas.microsoft.com/office/drawing/2014/main" id="{58788A94-5E6A-44D5-AA00-0B46CF271A5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235701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6" name="Oval 28">
            <a:extLst>
              <a:ext uri="{FF2B5EF4-FFF2-40B4-BE49-F238E27FC236}">
                <a16:creationId xmlns:a16="http://schemas.microsoft.com/office/drawing/2014/main" id="{604E100B-A9AC-4696-A03F-F0ED259B1D1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391401" y="4495801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7" name="Oval 29">
            <a:extLst>
              <a:ext uri="{FF2B5EF4-FFF2-40B4-BE49-F238E27FC236}">
                <a16:creationId xmlns:a16="http://schemas.microsoft.com/office/drawing/2014/main" id="{A39B338F-AC87-444D-8DFC-B78D3DAA860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38676" y="36401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8" name="Oval 30">
            <a:extLst>
              <a:ext uri="{FF2B5EF4-FFF2-40B4-BE49-F238E27FC236}">
                <a16:creationId xmlns:a16="http://schemas.microsoft.com/office/drawing/2014/main" id="{63ECB624-7C48-4E64-919A-93023120F39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391151" y="3057526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59" name="Oval 31">
            <a:extLst>
              <a:ext uri="{FF2B5EF4-FFF2-40B4-BE49-F238E27FC236}">
                <a16:creationId xmlns:a16="http://schemas.microsoft.com/office/drawing/2014/main" id="{9C79658F-7846-4C76-A438-5C22DA5F8C4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660232" y="5242720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0" name="Oval 32">
            <a:extLst>
              <a:ext uri="{FF2B5EF4-FFF2-40B4-BE49-F238E27FC236}">
                <a16:creationId xmlns:a16="http://schemas.microsoft.com/office/drawing/2014/main" id="{DEB9A1C3-7B02-4860-8822-9832AE9AE89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38676" y="40989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1" name="Oval 33">
            <a:extLst>
              <a:ext uri="{FF2B5EF4-FFF2-40B4-BE49-F238E27FC236}">
                <a16:creationId xmlns:a16="http://schemas.microsoft.com/office/drawing/2014/main" id="{D6EDE8DA-110D-4683-9367-32084679049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67401" y="2393951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2" name="Oval 34">
            <a:extLst>
              <a:ext uri="{FF2B5EF4-FFF2-40B4-BE49-F238E27FC236}">
                <a16:creationId xmlns:a16="http://schemas.microsoft.com/office/drawing/2014/main" id="{BD7685AF-1F11-4691-AD4F-97070B64A81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828633" y="4144170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3" name="Oval 35">
            <a:extLst>
              <a:ext uri="{FF2B5EF4-FFF2-40B4-BE49-F238E27FC236}">
                <a16:creationId xmlns:a16="http://schemas.microsoft.com/office/drawing/2014/main" id="{A843D035-0F13-423D-9AE6-7BCB7D00D2E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94389" y="407987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4" name="Oval 36">
            <a:extLst>
              <a:ext uri="{FF2B5EF4-FFF2-40B4-BE49-F238E27FC236}">
                <a16:creationId xmlns:a16="http://schemas.microsoft.com/office/drawing/2014/main" id="{F7061996-6F2C-4871-B9FD-67DA4EEF816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7143751" y="3365501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5" name="Oval 37">
            <a:extLst>
              <a:ext uri="{FF2B5EF4-FFF2-40B4-BE49-F238E27FC236}">
                <a16:creationId xmlns:a16="http://schemas.microsoft.com/office/drawing/2014/main" id="{5B3AFC56-1960-4D89-A159-7C4BEF951DE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11689" y="23463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6" name="Oval 38">
            <a:extLst>
              <a:ext uri="{FF2B5EF4-FFF2-40B4-BE49-F238E27FC236}">
                <a16:creationId xmlns:a16="http://schemas.microsoft.com/office/drawing/2014/main" id="{F21CC2B6-3D59-4C4A-8E18-995D7D77DF2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784976" y="32734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7" name="Oval 39">
            <a:extLst>
              <a:ext uri="{FF2B5EF4-FFF2-40B4-BE49-F238E27FC236}">
                <a16:creationId xmlns:a16="http://schemas.microsoft.com/office/drawing/2014/main" id="{DC34C92E-B59B-43A5-A7BD-3EA14F2E113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641308" y="4718845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8" name="Oval 40">
            <a:extLst>
              <a:ext uri="{FF2B5EF4-FFF2-40B4-BE49-F238E27FC236}">
                <a16:creationId xmlns:a16="http://schemas.microsoft.com/office/drawing/2014/main" id="{A1245B21-BF54-4EE9-901C-BBFCAC77B91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022058" y="3534570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69" name="Oval 41">
            <a:extLst>
              <a:ext uri="{FF2B5EF4-FFF2-40B4-BE49-F238E27FC236}">
                <a16:creationId xmlns:a16="http://schemas.microsoft.com/office/drawing/2014/main" id="{8BE879B8-6D6E-4CF6-BFDB-CC6B441E49F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175376" y="5254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70" name="Oval 42">
            <a:extLst>
              <a:ext uri="{FF2B5EF4-FFF2-40B4-BE49-F238E27FC236}">
                <a16:creationId xmlns:a16="http://schemas.microsoft.com/office/drawing/2014/main" id="{AF0D7A6A-31C3-4EF5-92B1-AA014F65D62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70576" y="4873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71" name="Oval 43">
            <a:extLst>
              <a:ext uri="{FF2B5EF4-FFF2-40B4-BE49-F238E27FC236}">
                <a16:creationId xmlns:a16="http://schemas.microsoft.com/office/drawing/2014/main" id="{5E9F5E69-923C-4D7C-9607-AD1CA373F33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341019" y="3736182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72" name="Oval 44">
            <a:extLst>
              <a:ext uri="{FF2B5EF4-FFF2-40B4-BE49-F238E27FC236}">
                <a16:creationId xmlns:a16="http://schemas.microsoft.com/office/drawing/2014/main" id="{6AB50D33-1BF5-4E78-97B2-4ECDD5634BF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237163" y="2776538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73" name="Oval 45">
            <a:extLst>
              <a:ext uri="{FF2B5EF4-FFF2-40B4-BE49-F238E27FC236}">
                <a16:creationId xmlns:a16="http://schemas.microsoft.com/office/drawing/2014/main" id="{824DADCF-13E0-415D-979B-9C5D44EACAF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80101" y="4364038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74" name="Oval 46">
            <a:extLst>
              <a:ext uri="{FF2B5EF4-FFF2-40B4-BE49-F238E27FC236}">
                <a16:creationId xmlns:a16="http://schemas.microsoft.com/office/drawing/2014/main" id="{1253ADA1-D07D-481C-A1CE-DDEFF29D540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028282" y="308213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75" name="Oval 47">
            <a:extLst>
              <a:ext uri="{FF2B5EF4-FFF2-40B4-BE49-F238E27FC236}">
                <a16:creationId xmlns:a16="http://schemas.microsoft.com/office/drawing/2014/main" id="{78B962F6-3F58-492A-A8F5-A3652731EC4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461795" y="5049045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76" name="Oval 48">
            <a:extLst>
              <a:ext uri="{FF2B5EF4-FFF2-40B4-BE49-F238E27FC236}">
                <a16:creationId xmlns:a16="http://schemas.microsoft.com/office/drawing/2014/main" id="{02E0AD02-164B-4731-9310-2342BFAC660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827838" y="4756151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6977" name="Text Box 49">
            <a:extLst>
              <a:ext uri="{FF2B5EF4-FFF2-40B4-BE49-F238E27FC236}">
                <a16:creationId xmlns:a16="http://schemas.microsoft.com/office/drawing/2014/main" id="{E7584356-C8D0-4EA0-869D-E8C1937C9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676400"/>
            <a:ext cx="32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i="1">
                <a:ea typeface="宋体" panose="02010600030101010101" pitchFamily="2" charset="-122"/>
              </a:rPr>
              <a:t>f</a:t>
            </a:r>
            <a:r>
              <a:rPr lang="en-US" altLang="zh-CN" i="1">
                <a:ea typeface="宋体" panose="02010600030101010101" pitchFamily="2" charset="-122"/>
              </a:rPr>
              <a:t>(</a:t>
            </a:r>
            <a:r>
              <a:rPr lang="en-US" altLang="zh-CN" b="1" i="1">
                <a:ea typeface="宋体" panose="02010600030101010101" pitchFamily="2" charset="-122"/>
              </a:rPr>
              <a:t>x</a:t>
            </a:r>
            <a:r>
              <a:rPr lang="en-US" altLang="zh-CN" i="1">
                <a:ea typeface="宋体" panose="02010600030101010101" pitchFamily="2" charset="-122"/>
              </a:rPr>
              <a:t>,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,b</a:t>
            </a:r>
            <a:r>
              <a:rPr lang="en-US" altLang="zh-CN" i="1">
                <a:ea typeface="宋体" panose="02010600030101010101" pitchFamily="2" charset="-122"/>
              </a:rPr>
              <a:t>) = sign(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b="1" i="1">
                <a:ea typeface="宋体" panose="02010600030101010101" pitchFamily="2" charset="-122"/>
              </a:rPr>
              <a:t>. x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- 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b</a:t>
            </a:r>
            <a:r>
              <a:rPr lang="en-US" altLang="zh-CN" i="1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36978" name="Line 50">
            <a:extLst>
              <a:ext uri="{FF2B5EF4-FFF2-40B4-BE49-F238E27FC236}">
                <a16:creationId xmlns:a16="http://schemas.microsoft.com/office/drawing/2014/main" id="{6860D678-1D6B-4DFB-BA04-680336B771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6979" name="Text Box 51">
            <a:extLst>
              <a:ext uri="{FF2B5EF4-FFF2-40B4-BE49-F238E27FC236}">
                <a16:creationId xmlns:a16="http://schemas.microsoft.com/office/drawing/2014/main" id="{81584E37-664D-4A69-86FC-77FC7E114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00400"/>
            <a:ext cx="2438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  <p:sp>
        <p:nvSpPr>
          <p:cNvPr id="636980" name="Text Box 52">
            <a:extLst>
              <a:ext uri="{FF2B5EF4-FFF2-40B4-BE49-F238E27FC236}">
                <a16:creationId xmlns:a16="http://schemas.microsoft.com/office/drawing/2014/main" id="{6D59D2E9-F02F-499E-B302-452410603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352801"/>
            <a:ext cx="2209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其实都可以！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但是哪个是最好的？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36981" name="Line 53">
            <a:extLst>
              <a:ext uri="{FF2B5EF4-FFF2-40B4-BE49-F238E27FC236}">
                <a16:creationId xmlns:a16="http://schemas.microsoft.com/office/drawing/2014/main" id="{C4BF4806-E006-4134-857D-2BE85656BD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6982" name="Line 54">
            <a:extLst>
              <a:ext uri="{FF2B5EF4-FFF2-40B4-BE49-F238E27FC236}">
                <a16:creationId xmlns:a16="http://schemas.microsoft.com/office/drawing/2014/main" id="{4B8E7566-D7F3-4945-986C-CC1806731D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6983" name="Line 55">
            <a:extLst>
              <a:ext uri="{FF2B5EF4-FFF2-40B4-BE49-F238E27FC236}">
                <a16:creationId xmlns:a16="http://schemas.microsoft.com/office/drawing/2014/main" id="{5FAB65A1-DA70-46F3-8DB5-7C234F28B2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1400" y="2438400"/>
            <a:ext cx="4800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6984" name="Line 56">
            <a:extLst>
              <a:ext uri="{FF2B5EF4-FFF2-40B4-BE49-F238E27FC236}">
                <a16:creationId xmlns:a16="http://schemas.microsoft.com/office/drawing/2014/main" id="{29C18E65-FC53-4627-95B2-2A5A038367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2209800"/>
            <a:ext cx="38100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6985" name="Line 57">
            <a:extLst>
              <a:ext uri="{FF2B5EF4-FFF2-40B4-BE49-F238E27FC236}">
                <a16:creationId xmlns:a16="http://schemas.microsoft.com/office/drawing/2014/main" id="{443509A9-47FA-4623-A1E4-FDD7EF5B8E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1905000"/>
            <a:ext cx="38862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6986" name="Line 58">
            <a:extLst>
              <a:ext uri="{FF2B5EF4-FFF2-40B4-BE49-F238E27FC236}">
                <a16:creationId xmlns:a16="http://schemas.microsoft.com/office/drawing/2014/main" id="{E40E3668-8B59-45B0-8BF3-C70B61EC64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1752600"/>
            <a:ext cx="34290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6987" name="Line 59">
            <a:extLst>
              <a:ext uri="{FF2B5EF4-FFF2-40B4-BE49-F238E27FC236}">
                <a16:creationId xmlns:a16="http://schemas.microsoft.com/office/drawing/2014/main" id="{8C830951-51CC-4C70-BF6A-E979C03C82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2133600"/>
            <a:ext cx="2743200" cy="3505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36988" name="Line 60">
            <a:extLst>
              <a:ext uri="{FF2B5EF4-FFF2-40B4-BE49-F238E27FC236}">
                <a16:creationId xmlns:a16="http://schemas.microsoft.com/office/drawing/2014/main" id="{6CBE9E53-AF03-45E7-9B10-C8F9E90C5F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209800"/>
            <a:ext cx="41148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D721880-F7E5-41C3-8BE0-9A80EB12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4" name="Rectangle 2">
            <a:extLst>
              <a:ext uri="{FF2B5EF4-FFF2-40B4-BE49-F238E27FC236}">
                <a16:creationId xmlns:a16="http://schemas.microsoft.com/office/drawing/2014/main" id="{D5C70240-AB17-4F1E-BE40-53B796EB0EE2}"/>
              </a:ext>
            </a:extLst>
          </p:cNvPr>
          <p:cNvSpPr txBox="1">
            <a:spLocks noChangeArrowheads="1"/>
          </p:cNvSpPr>
          <p:nvPr/>
        </p:nvSpPr>
        <p:spPr>
          <a:xfrm>
            <a:off x="1676400" y="304800"/>
            <a:ext cx="464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zh-CN" altLang="en-US">
                <a:ea typeface="宋体" panose="02010600030101010101" pitchFamily="2" charset="-122"/>
              </a:rPr>
              <a:t>线性分类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065" name="Group 65">
            <a:extLst>
              <a:ext uri="{FF2B5EF4-FFF2-40B4-BE49-F238E27FC236}">
                <a16:creationId xmlns:a16="http://schemas.microsoft.com/office/drawing/2014/main" id="{F1407CC0-5813-469E-907B-4FB144B3BDE5}"/>
              </a:ext>
            </a:extLst>
          </p:cNvPr>
          <p:cNvGrpSpPr>
            <a:grpSpLocks/>
          </p:cNvGrpSpPr>
          <p:nvPr/>
        </p:nvGrpSpPr>
        <p:grpSpPr bwMode="auto">
          <a:xfrm rot="17382044">
            <a:off x="2729707" y="4075907"/>
            <a:ext cx="5562600" cy="1587"/>
            <a:chOff x="960" y="3888"/>
            <a:chExt cx="3504" cy="0"/>
          </a:xfrm>
        </p:grpSpPr>
        <p:sp>
          <p:nvSpPr>
            <p:cNvPr id="640064" name="Line 64">
              <a:extLst>
                <a:ext uri="{FF2B5EF4-FFF2-40B4-BE49-F238E27FC236}">
                  <a16:creationId xmlns:a16="http://schemas.microsoft.com/office/drawing/2014/main" id="{C40D88AE-B6EC-4CAA-843E-D1752E1B8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888"/>
              <a:ext cx="3408" cy="0"/>
            </a:xfrm>
            <a:prstGeom prst="line">
              <a:avLst/>
            </a:prstGeom>
            <a:noFill/>
            <a:ln w="1047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40063" name="Line 63">
              <a:extLst>
                <a:ext uri="{FF2B5EF4-FFF2-40B4-BE49-F238E27FC236}">
                  <a16:creationId xmlns:a16="http://schemas.microsoft.com/office/drawing/2014/main" id="{3908D721-88EA-4947-80E3-59513CC8A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3888"/>
              <a:ext cx="35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40002" name="Rectangle 2">
            <a:extLst>
              <a:ext uri="{FF2B5EF4-FFF2-40B4-BE49-F238E27FC236}">
                <a16:creationId xmlns:a16="http://schemas.microsoft.com/office/drawing/2014/main" id="{6910BA95-DEC5-4693-8C6E-EDA4722C14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变成条状如何？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40003" name="Rectangle 3">
            <a:extLst>
              <a:ext uri="{FF2B5EF4-FFF2-40B4-BE49-F238E27FC236}">
                <a16:creationId xmlns:a16="http://schemas.microsoft.com/office/drawing/2014/main" id="{96032826-D9C5-4606-8943-584C97CA9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600" i="1">
                <a:ea typeface="宋体" panose="02010600030101010101" pitchFamily="2" charset="-122"/>
              </a:rPr>
              <a:t>f </a:t>
            </a:r>
            <a:r>
              <a:rPr lang="en-US" altLang="zh-CN">
                <a:ea typeface="宋体" panose="02010600030101010101" pitchFamily="2" charset="-122"/>
              </a:rPr>
              <a:t>        </a:t>
            </a:r>
          </a:p>
        </p:txBody>
      </p:sp>
      <p:sp>
        <p:nvSpPr>
          <p:cNvPr id="640004" name="Line 4">
            <a:extLst>
              <a:ext uri="{FF2B5EF4-FFF2-40B4-BE49-F238E27FC236}">
                <a16:creationId xmlns:a16="http://schemas.microsoft.com/office/drawing/2014/main" id="{0EC2E43A-4B7E-4B0E-8F88-7AB005667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0005" name="Text Box 5">
            <a:extLst>
              <a:ext uri="{FF2B5EF4-FFF2-40B4-BE49-F238E27FC236}">
                <a16:creationId xmlns:a16="http://schemas.microsoft.com/office/drawing/2014/main" id="{B68E18E5-7A4C-4E8D-AE94-74FAFA1D4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40006" name="Line 6">
            <a:extLst>
              <a:ext uri="{FF2B5EF4-FFF2-40B4-BE49-F238E27FC236}">
                <a16:creationId xmlns:a16="http://schemas.microsoft.com/office/drawing/2014/main" id="{28165E94-A03D-40F3-B714-4C70D5197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0007" name="Text Box 7">
            <a:extLst>
              <a:ext uri="{FF2B5EF4-FFF2-40B4-BE49-F238E27FC236}">
                <a16:creationId xmlns:a16="http://schemas.microsoft.com/office/drawing/2014/main" id="{454DB4B6-0F94-464B-909E-E0728D321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>
                <a:solidFill>
                  <a:srgbClr val="00CC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40008" name="Line 8">
            <a:extLst>
              <a:ext uri="{FF2B5EF4-FFF2-40B4-BE49-F238E27FC236}">
                <a16:creationId xmlns:a16="http://schemas.microsoft.com/office/drawing/2014/main" id="{E2C12EDE-F637-49A8-A245-FF7DFD957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0009" name="Text Box 9">
            <a:extLst>
              <a:ext uri="{FF2B5EF4-FFF2-40B4-BE49-F238E27FC236}">
                <a16:creationId xmlns:a16="http://schemas.microsoft.com/office/drawing/2014/main" id="{01704067-DEEC-4BA8-AAE1-0341D1228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>
                <a:ea typeface="宋体" panose="02010600030101010101" pitchFamily="2" charset="-122"/>
              </a:rPr>
              <a:t>y</a:t>
            </a:r>
            <a:r>
              <a:rPr lang="en-US" altLang="zh-CN" sz="3200" baseline="30000">
                <a:ea typeface="宋体" panose="02010600030101010101" pitchFamily="2" charset="-122"/>
              </a:rPr>
              <a:t>est</a:t>
            </a:r>
          </a:p>
        </p:txBody>
      </p:sp>
      <p:sp>
        <p:nvSpPr>
          <p:cNvPr id="640010" name="Text Box 10">
            <a:extLst>
              <a:ext uri="{FF2B5EF4-FFF2-40B4-BE49-F238E27FC236}">
                <a16:creationId xmlns:a16="http://schemas.microsoft.com/office/drawing/2014/main" id="{ACCB911F-231A-4C7E-9D98-9DC056438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905001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denotes +1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640011" name="Oval 11">
            <a:extLst>
              <a:ext uri="{FF2B5EF4-FFF2-40B4-BE49-F238E27FC236}">
                <a16:creationId xmlns:a16="http://schemas.microsoft.com/office/drawing/2014/main" id="{B33AE7C3-2DC7-4C16-AB65-AC09C5E9D2D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439194" y="2056607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2" name="Oval 12">
            <a:extLst>
              <a:ext uri="{FF2B5EF4-FFF2-40B4-BE49-F238E27FC236}">
                <a16:creationId xmlns:a16="http://schemas.microsoft.com/office/drawing/2014/main" id="{CBF1A632-0BBF-4EA3-A506-BB0AD4E6637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2439988" y="2513013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3" name="Line 13">
            <a:extLst>
              <a:ext uri="{FF2B5EF4-FFF2-40B4-BE49-F238E27FC236}">
                <a16:creationId xmlns:a16="http://schemas.microsoft.com/office/drawing/2014/main" id="{96BD2220-A933-4A7C-BC79-B064E5638A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0014" name="Line 14">
            <a:extLst>
              <a:ext uri="{FF2B5EF4-FFF2-40B4-BE49-F238E27FC236}">
                <a16:creationId xmlns:a16="http://schemas.microsoft.com/office/drawing/2014/main" id="{B915F7CF-9EE3-4EF7-AC07-D98C1F18CC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40015" name="Oval 15">
            <a:extLst>
              <a:ext uri="{FF2B5EF4-FFF2-40B4-BE49-F238E27FC236}">
                <a16:creationId xmlns:a16="http://schemas.microsoft.com/office/drawing/2014/main" id="{7D7B0630-7D44-4DD3-855B-34D795213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41926" y="5032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6" name="Oval 16">
            <a:extLst>
              <a:ext uri="{FF2B5EF4-FFF2-40B4-BE49-F238E27FC236}">
                <a16:creationId xmlns:a16="http://schemas.microsoft.com/office/drawing/2014/main" id="{78175186-211D-46D1-8BAD-E89B424BA0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0026" y="3903664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7" name="Oval 17">
            <a:extLst>
              <a:ext uri="{FF2B5EF4-FFF2-40B4-BE49-F238E27FC236}">
                <a16:creationId xmlns:a16="http://schemas.microsoft.com/office/drawing/2014/main" id="{25B03CF8-E4CD-49B8-82BA-B0A879BCDA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4226" y="28146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8" name="Oval 18">
            <a:extLst>
              <a:ext uri="{FF2B5EF4-FFF2-40B4-BE49-F238E27FC236}">
                <a16:creationId xmlns:a16="http://schemas.microsoft.com/office/drawing/2014/main" id="{AA4F6F5D-92F3-46F0-A234-BF8351DABC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7726" y="3635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19" name="Oval 19">
            <a:extLst>
              <a:ext uri="{FF2B5EF4-FFF2-40B4-BE49-F238E27FC236}">
                <a16:creationId xmlns:a16="http://schemas.microsoft.com/office/drawing/2014/main" id="{95D3E3C3-471D-4098-8258-8BB1A918B1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33951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0" name="Oval 20">
            <a:extLst>
              <a:ext uri="{FF2B5EF4-FFF2-40B4-BE49-F238E27FC236}">
                <a16:creationId xmlns:a16="http://schemas.microsoft.com/office/drawing/2014/main" id="{0F60DE70-0701-43BB-9DD6-54514F685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733801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1" name="Oval 21">
            <a:extLst>
              <a:ext uri="{FF2B5EF4-FFF2-40B4-BE49-F238E27FC236}">
                <a16:creationId xmlns:a16="http://schemas.microsoft.com/office/drawing/2014/main" id="{A7B43071-E961-4A5E-8BB5-F1F54DE224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1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2" name="Oval 22">
            <a:extLst>
              <a:ext uri="{FF2B5EF4-FFF2-40B4-BE49-F238E27FC236}">
                <a16:creationId xmlns:a16="http://schemas.microsoft.com/office/drawing/2014/main" id="{3FDA645D-3210-477B-A1B7-DB5B00D60D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9401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3" name="Oval 23">
            <a:extLst>
              <a:ext uri="{FF2B5EF4-FFF2-40B4-BE49-F238E27FC236}">
                <a16:creationId xmlns:a16="http://schemas.microsoft.com/office/drawing/2014/main" id="{F5AAC5C8-9200-4D0B-AE5C-04CFB558348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5411789" y="4443414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4" name="Oval 24">
            <a:extLst>
              <a:ext uri="{FF2B5EF4-FFF2-40B4-BE49-F238E27FC236}">
                <a16:creationId xmlns:a16="http://schemas.microsoft.com/office/drawing/2014/main" id="{55C388CA-A81F-4A3A-983A-9DBCCF53130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527926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5" name="Oval 25">
            <a:extLst>
              <a:ext uri="{FF2B5EF4-FFF2-40B4-BE49-F238E27FC236}">
                <a16:creationId xmlns:a16="http://schemas.microsoft.com/office/drawing/2014/main" id="{D38AC483-739E-4B3C-9E8B-657B5F329CC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819901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6" name="Oval 26">
            <a:extLst>
              <a:ext uri="{FF2B5EF4-FFF2-40B4-BE49-F238E27FC236}">
                <a16:creationId xmlns:a16="http://schemas.microsoft.com/office/drawing/2014/main" id="{E4967BB9-1C24-4083-B51D-6384C0879B7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48201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7" name="Oval 27">
            <a:extLst>
              <a:ext uri="{FF2B5EF4-FFF2-40B4-BE49-F238E27FC236}">
                <a16:creationId xmlns:a16="http://schemas.microsoft.com/office/drawing/2014/main" id="{D7911202-1235-4FCE-A506-E58B8853455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235701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8" name="Oval 28">
            <a:extLst>
              <a:ext uri="{FF2B5EF4-FFF2-40B4-BE49-F238E27FC236}">
                <a16:creationId xmlns:a16="http://schemas.microsoft.com/office/drawing/2014/main" id="{242808EA-A0BD-4ADB-9FCE-129DCAEE41C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391401" y="4495801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29" name="Oval 29">
            <a:extLst>
              <a:ext uri="{FF2B5EF4-FFF2-40B4-BE49-F238E27FC236}">
                <a16:creationId xmlns:a16="http://schemas.microsoft.com/office/drawing/2014/main" id="{50632A12-FCB2-42DC-9117-B12D32C211A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38676" y="36401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0" name="Oval 30">
            <a:extLst>
              <a:ext uri="{FF2B5EF4-FFF2-40B4-BE49-F238E27FC236}">
                <a16:creationId xmlns:a16="http://schemas.microsoft.com/office/drawing/2014/main" id="{38BE53E3-EC70-4971-8097-B7AE6BE7A8E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391151" y="3057526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1" name="Oval 31">
            <a:extLst>
              <a:ext uri="{FF2B5EF4-FFF2-40B4-BE49-F238E27FC236}">
                <a16:creationId xmlns:a16="http://schemas.microsoft.com/office/drawing/2014/main" id="{0BD42714-F7F9-434B-A18C-A8C11B2DA38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660232" y="5242720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2" name="Oval 32">
            <a:extLst>
              <a:ext uri="{FF2B5EF4-FFF2-40B4-BE49-F238E27FC236}">
                <a16:creationId xmlns:a16="http://schemas.microsoft.com/office/drawing/2014/main" id="{11D8C144-41F8-4069-A5F5-CBE79FCF555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38676" y="40989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3" name="Oval 33">
            <a:extLst>
              <a:ext uri="{FF2B5EF4-FFF2-40B4-BE49-F238E27FC236}">
                <a16:creationId xmlns:a16="http://schemas.microsoft.com/office/drawing/2014/main" id="{44D16A54-0685-470D-B9D4-775F3745A29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67401" y="2393951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4" name="Oval 34">
            <a:extLst>
              <a:ext uri="{FF2B5EF4-FFF2-40B4-BE49-F238E27FC236}">
                <a16:creationId xmlns:a16="http://schemas.microsoft.com/office/drawing/2014/main" id="{A3B2BD77-0DBE-4C52-B6F3-2F0130BFB12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828633" y="4144170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5" name="Oval 35">
            <a:extLst>
              <a:ext uri="{FF2B5EF4-FFF2-40B4-BE49-F238E27FC236}">
                <a16:creationId xmlns:a16="http://schemas.microsoft.com/office/drawing/2014/main" id="{F4459336-854B-4958-84C5-D3DE0B06416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94389" y="407987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6" name="Oval 36">
            <a:extLst>
              <a:ext uri="{FF2B5EF4-FFF2-40B4-BE49-F238E27FC236}">
                <a16:creationId xmlns:a16="http://schemas.microsoft.com/office/drawing/2014/main" id="{1A662C9A-C882-4B18-9268-9B2F08FE9F0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7143751" y="3365501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7" name="Oval 37">
            <a:extLst>
              <a:ext uri="{FF2B5EF4-FFF2-40B4-BE49-F238E27FC236}">
                <a16:creationId xmlns:a16="http://schemas.microsoft.com/office/drawing/2014/main" id="{B82CFC81-6550-47AC-B157-4C7BA7264BA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11689" y="23463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8" name="Oval 38">
            <a:extLst>
              <a:ext uri="{FF2B5EF4-FFF2-40B4-BE49-F238E27FC236}">
                <a16:creationId xmlns:a16="http://schemas.microsoft.com/office/drawing/2014/main" id="{6707CD77-3823-4EB5-8E19-B042D9F4FE0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784976" y="32734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39" name="Oval 39">
            <a:extLst>
              <a:ext uri="{FF2B5EF4-FFF2-40B4-BE49-F238E27FC236}">
                <a16:creationId xmlns:a16="http://schemas.microsoft.com/office/drawing/2014/main" id="{1CD2A3FD-458C-407E-B55F-820EB04089F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641308" y="4718845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0" name="Oval 40">
            <a:extLst>
              <a:ext uri="{FF2B5EF4-FFF2-40B4-BE49-F238E27FC236}">
                <a16:creationId xmlns:a16="http://schemas.microsoft.com/office/drawing/2014/main" id="{092B9BE6-7D0A-4A40-BD98-EE9D63AB0B0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022058" y="3534570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1" name="Oval 41">
            <a:extLst>
              <a:ext uri="{FF2B5EF4-FFF2-40B4-BE49-F238E27FC236}">
                <a16:creationId xmlns:a16="http://schemas.microsoft.com/office/drawing/2014/main" id="{C254F8F6-49E7-4348-AC77-F16E7FDAAFB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175376" y="5254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2" name="Oval 42">
            <a:extLst>
              <a:ext uri="{FF2B5EF4-FFF2-40B4-BE49-F238E27FC236}">
                <a16:creationId xmlns:a16="http://schemas.microsoft.com/office/drawing/2014/main" id="{27DC2117-ED8E-45B1-AD8B-F8C57A6C634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70576" y="4873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3" name="Oval 43">
            <a:extLst>
              <a:ext uri="{FF2B5EF4-FFF2-40B4-BE49-F238E27FC236}">
                <a16:creationId xmlns:a16="http://schemas.microsoft.com/office/drawing/2014/main" id="{8384466C-25A2-4BCF-A973-7002FDD1D6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341019" y="3736182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4" name="Oval 44">
            <a:extLst>
              <a:ext uri="{FF2B5EF4-FFF2-40B4-BE49-F238E27FC236}">
                <a16:creationId xmlns:a16="http://schemas.microsoft.com/office/drawing/2014/main" id="{FB2AD119-CBBF-45FF-B69E-38480370EE6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237163" y="2776538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5" name="Oval 45">
            <a:extLst>
              <a:ext uri="{FF2B5EF4-FFF2-40B4-BE49-F238E27FC236}">
                <a16:creationId xmlns:a16="http://schemas.microsoft.com/office/drawing/2014/main" id="{0613880E-3060-40E6-8A61-758EF2949F7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80101" y="4364038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6" name="Oval 46">
            <a:extLst>
              <a:ext uri="{FF2B5EF4-FFF2-40B4-BE49-F238E27FC236}">
                <a16:creationId xmlns:a16="http://schemas.microsoft.com/office/drawing/2014/main" id="{187E72CB-3AD2-4A40-AF1D-7A3E29B5DDC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028282" y="308213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7" name="Oval 47">
            <a:extLst>
              <a:ext uri="{FF2B5EF4-FFF2-40B4-BE49-F238E27FC236}">
                <a16:creationId xmlns:a16="http://schemas.microsoft.com/office/drawing/2014/main" id="{2FD30D6F-9725-4AF4-AEEF-C76107B2C58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461795" y="5049045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8" name="Oval 48">
            <a:extLst>
              <a:ext uri="{FF2B5EF4-FFF2-40B4-BE49-F238E27FC236}">
                <a16:creationId xmlns:a16="http://schemas.microsoft.com/office/drawing/2014/main" id="{E55FE1B5-7190-4890-9B7A-9DEE155B2FF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827838" y="4756151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0049" name="Text Box 49">
            <a:extLst>
              <a:ext uri="{FF2B5EF4-FFF2-40B4-BE49-F238E27FC236}">
                <a16:creationId xmlns:a16="http://schemas.microsoft.com/office/drawing/2014/main" id="{3A5CB756-7AED-409E-A86B-DEF675210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676400"/>
            <a:ext cx="32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i="1">
                <a:ea typeface="宋体" panose="02010600030101010101" pitchFamily="2" charset="-122"/>
              </a:rPr>
              <a:t>f</a:t>
            </a:r>
            <a:r>
              <a:rPr lang="en-US" altLang="zh-CN" i="1">
                <a:ea typeface="宋体" panose="02010600030101010101" pitchFamily="2" charset="-122"/>
              </a:rPr>
              <a:t>(</a:t>
            </a:r>
            <a:r>
              <a:rPr lang="en-US" altLang="zh-CN" b="1" i="1">
                <a:ea typeface="宋体" panose="02010600030101010101" pitchFamily="2" charset="-122"/>
              </a:rPr>
              <a:t>x</a:t>
            </a:r>
            <a:r>
              <a:rPr lang="en-US" altLang="zh-CN" i="1">
                <a:ea typeface="宋体" panose="02010600030101010101" pitchFamily="2" charset="-122"/>
              </a:rPr>
              <a:t>,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,b</a:t>
            </a:r>
            <a:r>
              <a:rPr lang="en-US" altLang="zh-CN" i="1">
                <a:ea typeface="宋体" panose="02010600030101010101" pitchFamily="2" charset="-122"/>
              </a:rPr>
              <a:t>) = sign(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b="1" i="1">
                <a:ea typeface="宋体" panose="02010600030101010101" pitchFamily="2" charset="-122"/>
              </a:rPr>
              <a:t>. x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- 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b</a:t>
            </a:r>
            <a:r>
              <a:rPr lang="en-US" altLang="zh-CN" i="1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40051" name="Text Box 51">
            <a:extLst>
              <a:ext uri="{FF2B5EF4-FFF2-40B4-BE49-F238E27FC236}">
                <a16:creationId xmlns:a16="http://schemas.microsoft.com/office/drawing/2014/main" id="{6A17B1F1-CA29-40F8-B3C2-9E2826CB4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00400"/>
            <a:ext cx="2438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77" name="Line 53">
            <a:extLst>
              <a:ext uri="{FF2B5EF4-FFF2-40B4-BE49-F238E27FC236}">
                <a16:creationId xmlns:a16="http://schemas.microsoft.com/office/drawing/2014/main" id="{E2B64837-5357-4F9E-B6C8-CDC4EC7FC68B}"/>
              </a:ext>
            </a:extLst>
          </p:cNvPr>
          <p:cNvSpPr>
            <a:spLocks noChangeShapeType="1"/>
          </p:cNvSpPr>
          <p:nvPr/>
        </p:nvSpPr>
        <p:spPr bwMode="auto">
          <a:xfrm rot="18127581">
            <a:off x="2763838" y="4076700"/>
            <a:ext cx="5410200" cy="0"/>
          </a:xfrm>
          <a:prstGeom prst="line">
            <a:avLst/>
          </a:prstGeom>
          <a:noFill/>
          <a:ln w="3619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1078" name="Line 54">
            <a:extLst>
              <a:ext uri="{FF2B5EF4-FFF2-40B4-BE49-F238E27FC236}">
                <a16:creationId xmlns:a16="http://schemas.microsoft.com/office/drawing/2014/main" id="{1B763B2E-8D66-42C2-B585-6C0386C0132D}"/>
              </a:ext>
            </a:extLst>
          </p:cNvPr>
          <p:cNvSpPr>
            <a:spLocks noChangeShapeType="1"/>
          </p:cNvSpPr>
          <p:nvPr/>
        </p:nvSpPr>
        <p:spPr bwMode="auto">
          <a:xfrm rot="18127581">
            <a:off x="2687638" y="4076700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1026" name="Rectangle 2">
            <a:extLst>
              <a:ext uri="{FF2B5EF4-FFF2-40B4-BE49-F238E27FC236}">
                <a16:creationId xmlns:a16="http://schemas.microsoft.com/office/drawing/2014/main" id="{EF336023-A672-4016-BFB0-1A20323D3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4648200" cy="68580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宋体" panose="02010600030101010101" pitchFamily="2" charset="-122"/>
              </a:rPr>
              <a:t>条状越宽越好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41027" name="Rectangle 3">
            <a:extLst>
              <a:ext uri="{FF2B5EF4-FFF2-40B4-BE49-F238E27FC236}">
                <a16:creationId xmlns:a16="http://schemas.microsoft.com/office/drawing/2014/main" id="{D381D9AF-428F-4F1B-8FEB-976F0E948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776288"/>
            <a:ext cx="1600200" cy="654050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zh-CN" sz="3600" i="1">
                <a:ea typeface="宋体" panose="02010600030101010101" pitchFamily="2" charset="-122"/>
              </a:rPr>
              <a:t>f </a:t>
            </a:r>
            <a:r>
              <a:rPr lang="en-US" altLang="zh-CN">
                <a:ea typeface="宋体" panose="02010600030101010101" pitchFamily="2" charset="-122"/>
              </a:rPr>
              <a:t>        </a:t>
            </a:r>
          </a:p>
        </p:txBody>
      </p:sp>
      <p:sp>
        <p:nvSpPr>
          <p:cNvPr id="641028" name="Line 4">
            <a:extLst>
              <a:ext uri="{FF2B5EF4-FFF2-40B4-BE49-F238E27FC236}">
                <a16:creationId xmlns:a16="http://schemas.microsoft.com/office/drawing/2014/main" id="{7337886C-A655-455B-AA8E-094FD24B6A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1029" name="Text Box 5">
            <a:extLst>
              <a:ext uri="{FF2B5EF4-FFF2-40B4-BE49-F238E27FC236}">
                <a16:creationId xmlns:a16="http://schemas.microsoft.com/office/drawing/2014/main" id="{4E9EAF9F-C00F-4E11-967D-85D8E25A1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762001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 i="1"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641030" name="Line 6">
            <a:extLst>
              <a:ext uri="{FF2B5EF4-FFF2-40B4-BE49-F238E27FC236}">
                <a16:creationId xmlns:a16="http://schemas.microsoft.com/office/drawing/2014/main" id="{9F0AB30E-8A8E-4A7A-846D-5E370E36A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810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1031" name="Text Box 7">
            <a:extLst>
              <a:ext uri="{FF2B5EF4-FFF2-40B4-BE49-F238E27FC236}">
                <a16:creationId xmlns:a16="http://schemas.microsoft.com/office/drawing/2014/main" id="{66843A35-2C9A-4D43-AB79-9E737F300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0"/>
            <a:ext cx="38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200">
                <a:solidFill>
                  <a:srgbClr val="00CC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641032" name="Line 8">
            <a:extLst>
              <a:ext uri="{FF2B5EF4-FFF2-40B4-BE49-F238E27FC236}">
                <a16:creationId xmlns:a16="http://schemas.microsoft.com/office/drawing/2014/main" id="{A8E8510D-210C-4B21-AA71-704DA9A1E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1066800"/>
            <a:ext cx="1371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1033" name="Text Box 9">
            <a:extLst>
              <a:ext uri="{FF2B5EF4-FFF2-40B4-BE49-F238E27FC236}">
                <a16:creationId xmlns:a16="http://schemas.microsoft.com/office/drawing/2014/main" id="{30E704BB-B2EC-48AD-A187-1CE419963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8382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3200">
                <a:ea typeface="宋体" panose="02010600030101010101" pitchFamily="2" charset="-122"/>
              </a:rPr>
              <a:t>y</a:t>
            </a:r>
            <a:r>
              <a:rPr lang="en-US" altLang="zh-CN" sz="3200" baseline="30000">
                <a:ea typeface="宋体" panose="02010600030101010101" pitchFamily="2" charset="-122"/>
              </a:rPr>
              <a:t>est</a:t>
            </a:r>
          </a:p>
        </p:txBody>
      </p:sp>
      <p:sp>
        <p:nvSpPr>
          <p:cNvPr id="641034" name="Text Box 10">
            <a:extLst>
              <a:ext uri="{FF2B5EF4-FFF2-40B4-BE49-F238E27FC236}">
                <a16:creationId xmlns:a16="http://schemas.microsoft.com/office/drawing/2014/main" id="{0DB69E48-DB41-4717-837C-CF239CC2B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905001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denotes +1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denotes -1</a:t>
            </a:r>
          </a:p>
        </p:txBody>
      </p:sp>
      <p:sp>
        <p:nvSpPr>
          <p:cNvPr id="641035" name="Oval 11">
            <a:extLst>
              <a:ext uri="{FF2B5EF4-FFF2-40B4-BE49-F238E27FC236}">
                <a16:creationId xmlns:a16="http://schemas.microsoft.com/office/drawing/2014/main" id="{654F9739-DE06-4CE9-B30F-99C180FBFDC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2439194" y="2056607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36" name="Oval 12">
            <a:extLst>
              <a:ext uri="{FF2B5EF4-FFF2-40B4-BE49-F238E27FC236}">
                <a16:creationId xmlns:a16="http://schemas.microsoft.com/office/drawing/2014/main" id="{D6D882EC-2E42-4727-BD99-CF61B6E0248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2439988" y="2513013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37" name="Line 13">
            <a:extLst>
              <a:ext uri="{FF2B5EF4-FFF2-40B4-BE49-F238E27FC236}">
                <a16:creationId xmlns:a16="http://schemas.microsoft.com/office/drawing/2014/main" id="{F72F48C8-1102-48E9-9AE3-8A8575013A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209800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41038" name="Line 14">
            <a:extLst>
              <a:ext uri="{FF2B5EF4-FFF2-40B4-BE49-F238E27FC236}">
                <a16:creationId xmlns:a16="http://schemas.microsoft.com/office/drawing/2014/main" id="{F16EAB4A-7F0C-4BE8-B8DB-6F8C7B51E9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41039" name="Oval 15">
            <a:extLst>
              <a:ext uri="{FF2B5EF4-FFF2-40B4-BE49-F238E27FC236}">
                <a16:creationId xmlns:a16="http://schemas.microsoft.com/office/drawing/2014/main" id="{FFD49C03-3F92-46F3-8871-BC608B6023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41926" y="5032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0" name="Oval 16">
            <a:extLst>
              <a:ext uri="{FF2B5EF4-FFF2-40B4-BE49-F238E27FC236}">
                <a16:creationId xmlns:a16="http://schemas.microsoft.com/office/drawing/2014/main" id="{4891439F-2CFE-427C-AAC3-BBD4E9FA02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0026" y="3903664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1" name="Oval 17">
            <a:extLst>
              <a:ext uri="{FF2B5EF4-FFF2-40B4-BE49-F238E27FC236}">
                <a16:creationId xmlns:a16="http://schemas.microsoft.com/office/drawing/2014/main" id="{4F9CCEA7-94C6-4E51-B46D-CBF2070376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4226" y="28146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2" name="Oval 18">
            <a:extLst>
              <a:ext uri="{FF2B5EF4-FFF2-40B4-BE49-F238E27FC236}">
                <a16:creationId xmlns:a16="http://schemas.microsoft.com/office/drawing/2014/main" id="{5C5E0595-BABF-4A41-A3BA-B37448B6E4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7726" y="3635376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3" name="Oval 19">
            <a:extLst>
              <a:ext uri="{FF2B5EF4-FFF2-40B4-BE49-F238E27FC236}">
                <a16:creationId xmlns:a16="http://schemas.microsoft.com/office/drawing/2014/main" id="{4CEF909E-8CD4-4052-B5D3-FDA324EC71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33951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4" name="Oval 20">
            <a:extLst>
              <a:ext uri="{FF2B5EF4-FFF2-40B4-BE49-F238E27FC236}">
                <a16:creationId xmlns:a16="http://schemas.microsoft.com/office/drawing/2014/main" id="{F0D5870A-8736-4627-B269-1A6D5D8BA6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733801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5" name="Oval 21">
            <a:extLst>
              <a:ext uri="{FF2B5EF4-FFF2-40B4-BE49-F238E27FC236}">
                <a16:creationId xmlns:a16="http://schemas.microsoft.com/office/drawing/2014/main" id="{61AFAD9F-F8CA-4789-9A30-C2001CCF02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1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6" name="Oval 22">
            <a:extLst>
              <a:ext uri="{FF2B5EF4-FFF2-40B4-BE49-F238E27FC236}">
                <a16:creationId xmlns:a16="http://schemas.microsoft.com/office/drawing/2014/main" id="{1D131878-1C49-40BE-BDC9-078307751A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9401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7" name="Oval 23">
            <a:extLst>
              <a:ext uri="{FF2B5EF4-FFF2-40B4-BE49-F238E27FC236}">
                <a16:creationId xmlns:a16="http://schemas.microsoft.com/office/drawing/2014/main" id="{18CBA3BF-14DF-44D7-A64B-6E517D018A7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5411789" y="4443414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8" name="Oval 24">
            <a:extLst>
              <a:ext uri="{FF2B5EF4-FFF2-40B4-BE49-F238E27FC236}">
                <a16:creationId xmlns:a16="http://schemas.microsoft.com/office/drawing/2014/main" id="{0F07A2C2-AC1F-4D6A-A4E3-B9A4C48C3FD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527926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49" name="Oval 25">
            <a:extLst>
              <a:ext uri="{FF2B5EF4-FFF2-40B4-BE49-F238E27FC236}">
                <a16:creationId xmlns:a16="http://schemas.microsoft.com/office/drawing/2014/main" id="{CB03FD86-6ECF-4921-9A2B-4C2ED2A8500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819901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0" name="Oval 26">
            <a:extLst>
              <a:ext uri="{FF2B5EF4-FFF2-40B4-BE49-F238E27FC236}">
                <a16:creationId xmlns:a16="http://schemas.microsoft.com/office/drawing/2014/main" id="{EF19CC00-0B14-41D1-8251-2D4626FA27A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48201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1" name="Oval 27">
            <a:extLst>
              <a:ext uri="{FF2B5EF4-FFF2-40B4-BE49-F238E27FC236}">
                <a16:creationId xmlns:a16="http://schemas.microsoft.com/office/drawing/2014/main" id="{15EA9892-B57D-4FB9-BDEA-AD0963EE91C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6235701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2" name="Oval 28">
            <a:extLst>
              <a:ext uri="{FF2B5EF4-FFF2-40B4-BE49-F238E27FC236}">
                <a16:creationId xmlns:a16="http://schemas.microsoft.com/office/drawing/2014/main" id="{0F31D9EF-EBF5-4A9E-ABD5-EAF57124522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7391401" y="4495801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3" name="Oval 29">
            <a:extLst>
              <a:ext uri="{FF2B5EF4-FFF2-40B4-BE49-F238E27FC236}">
                <a16:creationId xmlns:a16="http://schemas.microsoft.com/office/drawing/2014/main" id="{1297E3EC-DDD2-463C-8F5C-2689321E6A6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0481726">
            <a:off x="4638676" y="3640139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4" name="Oval 30">
            <a:extLst>
              <a:ext uri="{FF2B5EF4-FFF2-40B4-BE49-F238E27FC236}">
                <a16:creationId xmlns:a16="http://schemas.microsoft.com/office/drawing/2014/main" id="{778695A5-4634-4781-B7A1-A2B5339D0C0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391151" y="3057526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5" name="Oval 31">
            <a:extLst>
              <a:ext uri="{FF2B5EF4-FFF2-40B4-BE49-F238E27FC236}">
                <a16:creationId xmlns:a16="http://schemas.microsoft.com/office/drawing/2014/main" id="{19501C33-55C6-4611-9F37-3C48AB87AF0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660232" y="5242720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6" name="Oval 32">
            <a:extLst>
              <a:ext uri="{FF2B5EF4-FFF2-40B4-BE49-F238E27FC236}">
                <a16:creationId xmlns:a16="http://schemas.microsoft.com/office/drawing/2014/main" id="{12F2C2BD-033C-4587-AAEC-63FD19B13C8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38676" y="40989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7" name="Oval 33">
            <a:extLst>
              <a:ext uri="{FF2B5EF4-FFF2-40B4-BE49-F238E27FC236}">
                <a16:creationId xmlns:a16="http://schemas.microsoft.com/office/drawing/2014/main" id="{E711D23E-5DC1-4ACE-9E58-8707E73498C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67401" y="2393951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8" name="Oval 34">
            <a:extLst>
              <a:ext uri="{FF2B5EF4-FFF2-40B4-BE49-F238E27FC236}">
                <a16:creationId xmlns:a16="http://schemas.microsoft.com/office/drawing/2014/main" id="{35376A1E-3D6A-4F63-948F-0200A78BAFE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828633" y="4144170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59" name="Oval 35">
            <a:extLst>
              <a:ext uri="{FF2B5EF4-FFF2-40B4-BE49-F238E27FC236}">
                <a16:creationId xmlns:a16="http://schemas.microsoft.com/office/drawing/2014/main" id="{9E3E2061-D638-49FD-9A0E-6A993E0E288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5894389" y="407987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0" name="Oval 36">
            <a:extLst>
              <a:ext uri="{FF2B5EF4-FFF2-40B4-BE49-F238E27FC236}">
                <a16:creationId xmlns:a16="http://schemas.microsoft.com/office/drawing/2014/main" id="{1F9E41BE-A778-4595-A514-7C5B00A4704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7143751" y="3365501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1" name="Oval 37">
            <a:extLst>
              <a:ext uri="{FF2B5EF4-FFF2-40B4-BE49-F238E27FC236}">
                <a16:creationId xmlns:a16="http://schemas.microsoft.com/office/drawing/2014/main" id="{9D2B6360-F905-4183-A6E1-89A704B14D3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4611689" y="2346326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2" name="Oval 38">
            <a:extLst>
              <a:ext uri="{FF2B5EF4-FFF2-40B4-BE49-F238E27FC236}">
                <a16:creationId xmlns:a16="http://schemas.microsoft.com/office/drawing/2014/main" id="{D7E6FEBB-E264-484A-A47D-13E42E33742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784976" y="32734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3" name="Oval 39">
            <a:extLst>
              <a:ext uri="{FF2B5EF4-FFF2-40B4-BE49-F238E27FC236}">
                <a16:creationId xmlns:a16="http://schemas.microsoft.com/office/drawing/2014/main" id="{238562BE-A27D-44D2-BBDD-BC05D7CA2DB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895381">
            <a:off x="6641308" y="4718845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4" name="Oval 40">
            <a:extLst>
              <a:ext uri="{FF2B5EF4-FFF2-40B4-BE49-F238E27FC236}">
                <a16:creationId xmlns:a16="http://schemas.microsoft.com/office/drawing/2014/main" id="{21AE7197-B796-4C8E-A6E1-E9648E179A9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022058" y="3534570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5" name="Oval 41">
            <a:extLst>
              <a:ext uri="{FF2B5EF4-FFF2-40B4-BE49-F238E27FC236}">
                <a16:creationId xmlns:a16="http://schemas.microsoft.com/office/drawing/2014/main" id="{D07FD58F-555A-4D0B-B461-565D6ED755E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175376" y="5254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6" name="Oval 42">
            <a:extLst>
              <a:ext uri="{FF2B5EF4-FFF2-40B4-BE49-F238E27FC236}">
                <a16:creationId xmlns:a16="http://schemas.microsoft.com/office/drawing/2014/main" id="{34B1F625-3DAA-4B47-8B91-C0E6C010470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70576" y="4873626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7" name="Oval 43">
            <a:extLst>
              <a:ext uri="{FF2B5EF4-FFF2-40B4-BE49-F238E27FC236}">
                <a16:creationId xmlns:a16="http://schemas.microsoft.com/office/drawing/2014/main" id="{F9F287F5-B859-4603-BD02-A6A42B9E726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341019" y="3736182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8" name="Oval 44">
            <a:extLst>
              <a:ext uri="{FF2B5EF4-FFF2-40B4-BE49-F238E27FC236}">
                <a16:creationId xmlns:a16="http://schemas.microsoft.com/office/drawing/2014/main" id="{9B6E6363-8C99-4C29-B8D2-CE5D69D4E9F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237163" y="2776538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69" name="Oval 45">
            <a:extLst>
              <a:ext uri="{FF2B5EF4-FFF2-40B4-BE49-F238E27FC236}">
                <a16:creationId xmlns:a16="http://schemas.microsoft.com/office/drawing/2014/main" id="{CF98F575-5A5F-4EAA-975E-F007EE51661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880101" y="4364038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70" name="Oval 46">
            <a:extLst>
              <a:ext uri="{FF2B5EF4-FFF2-40B4-BE49-F238E27FC236}">
                <a16:creationId xmlns:a16="http://schemas.microsoft.com/office/drawing/2014/main" id="{7C76CE8D-5E3B-4431-82D8-9B6ED1AFE07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4028282" y="308213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71" name="Oval 47">
            <a:extLst>
              <a:ext uri="{FF2B5EF4-FFF2-40B4-BE49-F238E27FC236}">
                <a16:creationId xmlns:a16="http://schemas.microsoft.com/office/drawing/2014/main" id="{AB5A05BC-B12C-4356-A6D7-E6B3E180E39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5461795" y="5049045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72" name="Oval 48">
            <a:extLst>
              <a:ext uri="{FF2B5EF4-FFF2-40B4-BE49-F238E27FC236}">
                <a16:creationId xmlns:a16="http://schemas.microsoft.com/office/drawing/2014/main" id="{3FB127FE-6B37-4759-B30C-E9DC2900F91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777107">
            <a:off x="6827838" y="4756151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1073" name="Text Box 49">
            <a:extLst>
              <a:ext uri="{FF2B5EF4-FFF2-40B4-BE49-F238E27FC236}">
                <a16:creationId xmlns:a16="http://schemas.microsoft.com/office/drawing/2014/main" id="{3BA3F550-DE13-4315-8F01-C47D40B78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676400"/>
            <a:ext cx="320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b="1" i="1">
                <a:ea typeface="宋体" panose="02010600030101010101" pitchFamily="2" charset="-122"/>
              </a:rPr>
              <a:t>f</a:t>
            </a:r>
            <a:r>
              <a:rPr lang="en-US" altLang="zh-CN" i="1">
                <a:ea typeface="宋体" panose="02010600030101010101" pitchFamily="2" charset="-122"/>
              </a:rPr>
              <a:t>(</a:t>
            </a:r>
            <a:r>
              <a:rPr lang="en-US" altLang="zh-CN" b="1" i="1">
                <a:ea typeface="宋体" panose="02010600030101010101" pitchFamily="2" charset="-122"/>
              </a:rPr>
              <a:t>x</a:t>
            </a:r>
            <a:r>
              <a:rPr lang="en-US" altLang="zh-CN" i="1">
                <a:ea typeface="宋体" panose="02010600030101010101" pitchFamily="2" charset="-122"/>
              </a:rPr>
              <a:t>,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,b</a:t>
            </a:r>
            <a:r>
              <a:rPr lang="en-US" altLang="zh-CN" i="1">
                <a:ea typeface="宋体" panose="02010600030101010101" pitchFamily="2" charset="-122"/>
              </a:rPr>
              <a:t>) = sign(</a:t>
            </a:r>
            <a:r>
              <a:rPr lang="en-US" altLang="zh-CN" b="1" i="1">
                <a:solidFill>
                  <a:srgbClr val="00CC00"/>
                </a:solidFill>
                <a:ea typeface="宋体" panose="02010600030101010101" pitchFamily="2" charset="-122"/>
              </a:rPr>
              <a:t>w</a:t>
            </a:r>
            <a:r>
              <a:rPr lang="en-US" altLang="zh-CN" b="1" i="1">
                <a:ea typeface="宋体" panose="02010600030101010101" pitchFamily="2" charset="-122"/>
              </a:rPr>
              <a:t>. x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- </a:t>
            </a:r>
            <a:r>
              <a:rPr lang="en-US" altLang="zh-CN" i="1">
                <a:solidFill>
                  <a:srgbClr val="00CC00"/>
                </a:solidFill>
                <a:ea typeface="宋体" panose="02010600030101010101" pitchFamily="2" charset="-122"/>
              </a:rPr>
              <a:t>b</a:t>
            </a:r>
            <a:r>
              <a:rPr lang="en-US" altLang="zh-CN" i="1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41074" name="Text Box 50">
            <a:extLst>
              <a:ext uri="{FF2B5EF4-FFF2-40B4-BE49-F238E27FC236}">
                <a16:creationId xmlns:a16="http://schemas.microsoft.com/office/drawing/2014/main" id="{0914A2DC-5EDA-43A8-824A-8C92346BA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200400"/>
            <a:ext cx="2438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2DBE51-87F7-4020-8779-E0581928D198}"/>
              </a:ext>
            </a:extLst>
          </p:cNvPr>
          <p:cNvSpPr txBox="1"/>
          <p:nvPr/>
        </p:nvSpPr>
        <p:spPr>
          <a:xfrm>
            <a:off x="8458200" y="4604121"/>
            <a:ext cx="1364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SVM</a:t>
            </a:r>
            <a:r>
              <a:rPr lang="zh-CN" altLang="en-US" sz="3200" dirty="0"/>
              <a:t>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1961</Words>
  <Application>Microsoft Office PowerPoint</Application>
  <PresentationFormat>宽屏</PresentationFormat>
  <Paragraphs>347</Paragraphs>
  <Slides>39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7" baseType="lpstr">
      <vt:lpstr>Microsoft JhengHei Light</vt:lpstr>
      <vt:lpstr>等线</vt:lpstr>
      <vt:lpstr>方正粗宋简体</vt:lpstr>
      <vt:lpstr>黑体</vt:lpstr>
      <vt:lpstr>华文仿宋</vt:lpstr>
      <vt:lpstr>华文楷体</vt:lpstr>
      <vt:lpstr>楷体</vt:lpstr>
      <vt:lpstr>宋体</vt:lpstr>
      <vt:lpstr>微软雅黑</vt:lpstr>
      <vt:lpstr>Arial</vt:lpstr>
      <vt:lpstr>Calibri</vt:lpstr>
      <vt:lpstr>Cambria Math</vt:lpstr>
      <vt:lpstr>Symbol</vt:lpstr>
      <vt:lpstr>Times New Roman</vt:lpstr>
      <vt:lpstr>Wingdings</vt:lpstr>
      <vt:lpstr>Office Theme</vt:lpstr>
      <vt:lpstr>Office 主题​​</vt:lpstr>
      <vt:lpstr>1_Office 主题​​</vt:lpstr>
      <vt:lpstr>PowerPoint 演示文稿</vt:lpstr>
      <vt:lpstr>支持向量机</vt:lpstr>
      <vt:lpstr> 线性分类</vt:lpstr>
      <vt:lpstr>PowerPoint 演示文稿</vt:lpstr>
      <vt:lpstr>PowerPoint 演示文稿</vt:lpstr>
      <vt:lpstr>PowerPoint 演示文稿</vt:lpstr>
      <vt:lpstr>PowerPoint 演示文稿</vt:lpstr>
      <vt:lpstr>变成条状如何？</vt:lpstr>
      <vt:lpstr>条状越宽越好</vt:lpstr>
      <vt:lpstr>支持向量机</vt:lpstr>
      <vt:lpstr>支持向量机</vt:lpstr>
      <vt:lpstr>支持向量机</vt:lpstr>
      <vt:lpstr>支持向量机</vt:lpstr>
      <vt:lpstr>线性可分支持向量机</vt:lpstr>
      <vt:lpstr>支持向量机</vt:lpstr>
      <vt:lpstr>线性支持向量机</vt:lpstr>
      <vt:lpstr>线性支持向量机</vt:lpstr>
      <vt:lpstr>线性支持向量机</vt:lpstr>
      <vt:lpstr>多分类支持向量机</vt:lpstr>
      <vt:lpstr>libsvm</vt:lpstr>
      <vt:lpstr>支持向量机</vt:lpstr>
      <vt:lpstr>对偶问题</vt:lpstr>
      <vt:lpstr>对偶问题</vt:lpstr>
      <vt:lpstr>对偶问题</vt:lpstr>
      <vt:lpstr>对偶问题</vt:lpstr>
      <vt:lpstr>SVM的对偶算法</vt:lpstr>
      <vt:lpstr>求解最优化</vt:lpstr>
      <vt:lpstr>SVM</vt:lpstr>
      <vt:lpstr>SVM的对偶算法</vt:lpstr>
      <vt:lpstr>SVM的对偶算法</vt:lpstr>
      <vt:lpstr>SVM的对偶算法</vt:lpstr>
      <vt:lpstr>SVM的对偶算法</vt:lpstr>
      <vt:lpstr>SVM对偶问题解</vt:lpstr>
      <vt:lpstr>SVM对偶问题</vt:lpstr>
      <vt:lpstr>非线性可分</vt:lpstr>
      <vt:lpstr>非线性可分</vt:lpstr>
      <vt:lpstr>核函数</vt:lpstr>
      <vt:lpstr>核函数改进</vt:lpstr>
      <vt:lpstr>核函数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Artemis Huang</dc:creator>
  <cp:lastModifiedBy>wlchen</cp:lastModifiedBy>
  <cp:revision>228</cp:revision>
  <dcterms:created xsi:type="dcterms:W3CDTF">2019-03-29T04:42:47Z</dcterms:created>
  <dcterms:modified xsi:type="dcterms:W3CDTF">2021-11-24T13:59:15Z</dcterms:modified>
</cp:coreProperties>
</file>